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0"/>
  </p:notesMasterIdLst>
  <p:sldIdLst>
    <p:sldId id="308" r:id="rId2"/>
    <p:sldId id="403" r:id="rId3"/>
    <p:sldId id="411" r:id="rId4"/>
    <p:sldId id="412" r:id="rId5"/>
    <p:sldId id="413" r:id="rId6"/>
    <p:sldId id="414" r:id="rId7"/>
    <p:sldId id="430" r:id="rId8"/>
    <p:sldId id="503" r:id="rId9"/>
    <p:sldId id="504" r:id="rId10"/>
    <p:sldId id="505" r:id="rId11"/>
    <p:sldId id="506" r:id="rId12"/>
    <p:sldId id="501" r:id="rId13"/>
    <p:sldId id="495" r:id="rId14"/>
    <p:sldId id="507" r:id="rId15"/>
    <p:sldId id="510" r:id="rId16"/>
    <p:sldId id="489" r:id="rId17"/>
    <p:sldId id="490" r:id="rId18"/>
    <p:sldId id="491" r:id="rId19"/>
    <p:sldId id="492" r:id="rId20"/>
    <p:sldId id="511" r:id="rId21"/>
    <p:sldId id="509" r:id="rId22"/>
    <p:sldId id="488" r:id="rId23"/>
    <p:sldId id="449" r:id="rId24"/>
    <p:sldId id="485" r:id="rId25"/>
    <p:sldId id="486" r:id="rId26"/>
    <p:sldId id="450" r:id="rId27"/>
    <p:sldId id="513" r:id="rId28"/>
    <p:sldId id="514" r:id="rId29"/>
    <p:sldId id="464" r:id="rId30"/>
    <p:sldId id="465" r:id="rId31"/>
    <p:sldId id="466" r:id="rId32"/>
    <p:sldId id="515" r:id="rId33"/>
    <p:sldId id="467" r:id="rId34"/>
    <p:sldId id="493" r:id="rId35"/>
    <p:sldId id="494" r:id="rId36"/>
    <p:sldId id="497" r:id="rId37"/>
    <p:sldId id="498" r:id="rId38"/>
    <p:sldId id="516" r:id="rId39"/>
    <p:sldId id="517" r:id="rId40"/>
    <p:sldId id="478" r:id="rId41"/>
    <p:sldId id="475" r:id="rId42"/>
    <p:sldId id="429" r:id="rId43"/>
    <p:sldId id="479" r:id="rId44"/>
    <p:sldId id="480" r:id="rId45"/>
    <p:sldId id="518" r:id="rId46"/>
    <p:sldId id="469" r:id="rId47"/>
    <p:sldId id="470" r:id="rId48"/>
    <p:sldId id="499" r:id="rId49"/>
    <p:sldId id="500" r:id="rId50"/>
    <p:sldId id="519" r:id="rId51"/>
    <p:sldId id="473" r:id="rId52"/>
    <p:sldId id="474" r:id="rId53"/>
    <p:sldId id="423" r:id="rId54"/>
    <p:sldId id="520" r:id="rId55"/>
    <p:sldId id="521" r:id="rId56"/>
    <p:sldId id="525" r:id="rId57"/>
    <p:sldId id="524" r:id="rId58"/>
    <p:sldId id="526" r:id="rId59"/>
  </p:sldIdLst>
  <p:sldSz cx="9144000" cy="6858000" type="screen4x3"/>
  <p:notesSz cx="6858000" cy="9144000"/>
  <p:defaultTex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C1C"/>
    <a:srgbClr val="660033"/>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3" autoAdjust="0"/>
    <p:restoredTop sz="94636" autoAdjust="0"/>
  </p:normalViewPr>
  <p:slideViewPr>
    <p:cSldViewPr>
      <p:cViewPr varScale="1">
        <p:scale>
          <a:sx n="126" d="100"/>
          <a:sy n="126" d="100"/>
        </p:scale>
        <p:origin x="147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1B835-27CB-4F0A-919F-D711C883061A}" type="doc">
      <dgm:prSet loTypeId="urn:microsoft.com/office/officeart/2005/8/layout/default#1" loCatId="list" qsTypeId="urn:microsoft.com/office/officeart/2005/8/quickstyle/simple1" qsCatId="simple" csTypeId="urn:microsoft.com/office/officeart/2005/8/colors/accent1_2" csCatId="accent1" phldr="0"/>
      <dgm:spPr/>
      <dgm:t>
        <a:bodyPr/>
        <a:lstStyle/>
        <a:p>
          <a:pPr latinLnBrk="1"/>
          <a:endParaRPr lang="ko-KR" altLang="en-US"/>
        </a:p>
      </dgm:t>
    </dgm:pt>
    <dgm:pt modelId="{04EB5040-4C23-4880-9CFE-F8010577BB04}">
      <dgm:prSet phldrT="[텍스트]" phldr="1"/>
      <dgm:spPr/>
      <dgm:t>
        <a:bodyPr/>
        <a:lstStyle/>
        <a:p>
          <a:pPr latinLnBrk="1"/>
          <a:endParaRPr lang="ko-KR" altLang="en-US" dirty="0"/>
        </a:p>
      </dgm:t>
    </dgm:pt>
    <dgm:pt modelId="{DD9BEEBA-63B5-47A3-B09C-89311352635E}" type="parTrans" cxnId="{13CEE255-E6A0-4914-88B6-63249D9284D1}">
      <dgm:prSet/>
      <dgm:spPr/>
      <dgm:t>
        <a:bodyPr/>
        <a:lstStyle/>
        <a:p>
          <a:pPr latinLnBrk="1"/>
          <a:endParaRPr lang="ko-KR" altLang="en-US"/>
        </a:p>
      </dgm:t>
    </dgm:pt>
    <dgm:pt modelId="{C78B874E-8034-4345-A0F1-5F2AD4F56385}" type="sibTrans" cxnId="{13CEE255-E6A0-4914-88B6-63249D9284D1}">
      <dgm:prSet/>
      <dgm:spPr/>
      <dgm:t>
        <a:bodyPr/>
        <a:lstStyle/>
        <a:p>
          <a:pPr latinLnBrk="1"/>
          <a:endParaRPr lang="ko-KR" altLang="en-US"/>
        </a:p>
      </dgm:t>
    </dgm:pt>
    <dgm:pt modelId="{55B9A9E5-865A-4A33-A52B-15079A4760B8}">
      <dgm:prSet phldrT="[텍스트]" phldr="1"/>
      <dgm:spPr/>
      <dgm:t>
        <a:bodyPr/>
        <a:lstStyle/>
        <a:p>
          <a:pPr latinLnBrk="1"/>
          <a:endParaRPr lang="ko-KR" altLang="en-US"/>
        </a:p>
      </dgm:t>
    </dgm:pt>
    <dgm:pt modelId="{4EAB6901-F04D-46A1-9238-E93B6BC50CC7}" type="parTrans" cxnId="{10336637-75CB-4073-A0AE-48BEEE6FA0EA}">
      <dgm:prSet/>
      <dgm:spPr/>
      <dgm:t>
        <a:bodyPr/>
        <a:lstStyle/>
        <a:p>
          <a:pPr latinLnBrk="1"/>
          <a:endParaRPr lang="ko-KR" altLang="en-US"/>
        </a:p>
      </dgm:t>
    </dgm:pt>
    <dgm:pt modelId="{619FB693-8669-4625-A714-0CF301FD97F8}" type="sibTrans" cxnId="{10336637-75CB-4073-A0AE-48BEEE6FA0EA}">
      <dgm:prSet/>
      <dgm:spPr/>
      <dgm:t>
        <a:bodyPr/>
        <a:lstStyle/>
        <a:p>
          <a:pPr latinLnBrk="1"/>
          <a:endParaRPr lang="ko-KR" altLang="en-US"/>
        </a:p>
      </dgm:t>
    </dgm:pt>
    <dgm:pt modelId="{A1FCC4C7-F698-4083-982C-6ED407304037}">
      <dgm:prSet phldrT="[텍스트]" phldr="1"/>
      <dgm:spPr/>
      <dgm:t>
        <a:bodyPr/>
        <a:lstStyle/>
        <a:p>
          <a:pPr latinLnBrk="1"/>
          <a:endParaRPr lang="ko-KR" altLang="en-US" dirty="0"/>
        </a:p>
      </dgm:t>
    </dgm:pt>
    <dgm:pt modelId="{28B4C8C1-C52D-4210-973C-AB52B63A1F02}" type="parTrans" cxnId="{8FF69439-8D39-4EEB-B4CB-09D05B0DA3A0}">
      <dgm:prSet/>
      <dgm:spPr/>
      <dgm:t>
        <a:bodyPr/>
        <a:lstStyle/>
        <a:p>
          <a:pPr latinLnBrk="1"/>
          <a:endParaRPr lang="ko-KR" altLang="en-US"/>
        </a:p>
      </dgm:t>
    </dgm:pt>
    <dgm:pt modelId="{CDBDB93C-2378-4ACB-A306-1ED12D015FEA}" type="sibTrans" cxnId="{8FF69439-8D39-4EEB-B4CB-09D05B0DA3A0}">
      <dgm:prSet/>
      <dgm:spPr/>
      <dgm:t>
        <a:bodyPr/>
        <a:lstStyle/>
        <a:p>
          <a:pPr latinLnBrk="1"/>
          <a:endParaRPr lang="ko-KR" altLang="en-US"/>
        </a:p>
      </dgm:t>
    </dgm:pt>
    <dgm:pt modelId="{5F16DF7A-53A6-4E61-B07B-EEB70A4DF5F9}">
      <dgm:prSet phldrT="[텍스트]" phldr="1"/>
      <dgm:spPr/>
      <dgm:t>
        <a:bodyPr/>
        <a:lstStyle/>
        <a:p>
          <a:pPr latinLnBrk="1"/>
          <a:endParaRPr lang="ko-KR" altLang="en-US"/>
        </a:p>
      </dgm:t>
    </dgm:pt>
    <dgm:pt modelId="{115EA88D-36D3-4C75-9C30-218C98F3977F}" type="parTrans" cxnId="{62A24FB9-1C00-49DC-93D1-E802FAC66423}">
      <dgm:prSet/>
      <dgm:spPr/>
      <dgm:t>
        <a:bodyPr/>
        <a:lstStyle/>
        <a:p>
          <a:pPr latinLnBrk="1"/>
          <a:endParaRPr lang="ko-KR" altLang="en-US"/>
        </a:p>
      </dgm:t>
    </dgm:pt>
    <dgm:pt modelId="{EF283BDC-02CF-4CDE-AA5C-4C63B12B1F12}" type="sibTrans" cxnId="{62A24FB9-1C00-49DC-93D1-E802FAC66423}">
      <dgm:prSet/>
      <dgm:spPr/>
      <dgm:t>
        <a:bodyPr/>
        <a:lstStyle/>
        <a:p>
          <a:pPr latinLnBrk="1"/>
          <a:endParaRPr lang="ko-KR" altLang="en-US"/>
        </a:p>
      </dgm:t>
    </dgm:pt>
    <dgm:pt modelId="{4A480E82-4A95-49EC-B0FA-EE0ACEA63E93}">
      <dgm:prSet phldrT="[텍스트]" phldr="1"/>
      <dgm:spPr/>
      <dgm:t>
        <a:bodyPr/>
        <a:lstStyle/>
        <a:p>
          <a:pPr latinLnBrk="1"/>
          <a:endParaRPr lang="ko-KR" altLang="en-US"/>
        </a:p>
      </dgm:t>
    </dgm:pt>
    <dgm:pt modelId="{C4AFCB46-AC75-4253-A8F5-55997ADEB275}" type="parTrans" cxnId="{F2600FBE-16EC-4FCC-8F5D-AA8BABA3B465}">
      <dgm:prSet/>
      <dgm:spPr/>
      <dgm:t>
        <a:bodyPr/>
        <a:lstStyle/>
        <a:p>
          <a:pPr latinLnBrk="1"/>
          <a:endParaRPr lang="ko-KR" altLang="en-US"/>
        </a:p>
      </dgm:t>
    </dgm:pt>
    <dgm:pt modelId="{E46F3AD4-6353-4163-858F-824D2EC621C8}" type="sibTrans" cxnId="{F2600FBE-16EC-4FCC-8F5D-AA8BABA3B465}">
      <dgm:prSet/>
      <dgm:spPr/>
      <dgm:t>
        <a:bodyPr/>
        <a:lstStyle/>
        <a:p>
          <a:pPr latinLnBrk="1"/>
          <a:endParaRPr lang="ko-KR" altLang="en-US"/>
        </a:p>
      </dgm:t>
    </dgm:pt>
    <dgm:pt modelId="{4AB75823-F2F2-4B5E-B496-0CF2495F3658}" type="pres">
      <dgm:prSet presAssocID="{C461B835-27CB-4F0A-919F-D711C883061A}" presName="diagram" presStyleCnt="0">
        <dgm:presLayoutVars>
          <dgm:dir/>
          <dgm:resizeHandles val="exact"/>
        </dgm:presLayoutVars>
      </dgm:prSet>
      <dgm:spPr/>
    </dgm:pt>
    <dgm:pt modelId="{BF99D63D-F676-4DAE-9371-6B9BCC795380}" type="pres">
      <dgm:prSet presAssocID="{04EB5040-4C23-4880-9CFE-F8010577BB04}" presName="node" presStyleLbl="node1" presStyleIdx="0" presStyleCnt="5">
        <dgm:presLayoutVars>
          <dgm:bulletEnabled val="1"/>
        </dgm:presLayoutVars>
      </dgm:prSet>
      <dgm:spPr/>
    </dgm:pt>
    <dgm:pt modelId="{CF31E892-CAEE-47F8-BE5B-BFB7DF4E5204}" type="pres">
      <dgm:prSet presAssocID="{C78B874E-8034-4345-A0F1-5F2AD4F56385}" presName="sibTrans" presStyleCnt="0"/>
      <dgm:spPr/>
    </dgm:pt>
    <dgm:pt modelId="{1C9BBA5B-6E76-42B0-B1E0-814D28E3BBF9}" type="pres">
      <dgm:prSet presAssocID="{55B9A9E5-865A-4A33-A52B-15079A4760B8}" presName="node" presStyleLbl="node1" presStyleIdx="1" presStyleCnt="5">
        <dgm:presLayoutVars>
          <dgm:bulletEnabled val="1"/>
        </dgm:presLayoutVars>
      </dgm:prSet>
      <dgm:spPr/>
    </dgm:pt>
    <dgm:pt modelId="{5CBC6B62-E725-445E-A1C6-8ED3543F8FA3}" type="pres">
      <dgm:prSet presAssocID="{619FB693-8669-4625-A714-0CF301FD97F8}" presName="sibTrans" presStyleCnt="0"/>
      <dgm:spPr/>
    </dgm:pt>
    <dgm:pt modelId="{3B832AD7-8E8C-4DC1-B292-0643043A3575}" type="pres">
      <dgm:prSet presAssocID="{A1FCC4C7-F698-4083-982C-6ED407304037}" presName="node" presStyleLbl="node1" presStyleIdx="2" presStyleCnt="5">
        <dgm:presLayoutVars>
          <dgm:bulletEnabled val="1"/>
        </dgm:presLayoutVars>
      </dgm:prSet>
      <dgm:spPr/>
    </dgm:pt>
    <dgm:pt modelId="{B91D0718-9ACE-4472-AFD3-1CAF83A2AD4C}" type="pres">
      <dgm:prSet presAssocID="{CDBDB93C-2378-4ACB-A306-1ED12D015FEA}" presName="sibTrans" presStyleCnt="0"/>
      <dgm:spPr/>
    </dgm:pt>
    <dgm:pt modelId="{7E23B5B4-1AAB-4D21-8C8F-E4E64691422B}" type="pres">
      <dgm:prSet presAssocID="{5F16DF7A-53A6-4E61-B07B-EEB70A4DF5F9}" presName="node" presStyleLbl="node1" presStyleIdx="3" presStyleCnt="5">
        <dgm:presLayoutVars>
          <dgm:bulletEnabled val="1"/>
        </dgm:presLayoutVars>
      </dgm:prSet>
      <dgm:spPr/>
    </dgm:pt>
    <dgm:pt modelId="{26C99A92-5C12-42AC-8FFC-6A17192E053F}" type="pres">
      <dgm:prSet presAssocID="{EF283BDC-02CF-4CDE-AA5C-4C63B12B1F12}" presName="sibTrans" presStyleCnt="0"/>
      <dgm:spPr/>
    </dgm:pt>
    <dgm:pt modelId="{21AC9785-86E4-4C91-BCAC-3B308F861B58}" type="pres">
      <dgm:prSet presAssocID="{4A480E82-4A95-49EC-B0FA-EE0ACEA63E93}" presName="node" presStyleLbl="node1" presStyleIdx="4" presStyleCnt="5">
        <dgm:presLayoutVars>
          <dgm:bulletEnabled val="1"/>
        </dgm:presLayoutVars>
      </dgm:prSet>
      <dgm:spPr/>
    </dgm:pt>
  </dgm:ptLst>
  <dgm:cxnLst>
    <dgm:cxn modelId="{CFA52304-A71D-495D-B797-179E0AD56CDD}" type="presOf" srcId="{4A480E82-4A95-49EC-B0FA-EE0ACEA63E93}" destId="{21AC9785-86E4-4C91-BCAC-3B308F861B58}" srcOrd="0" destOrd="0" presId="urn:microsoft.com/office/officeart/2005/8/layout/default#1"/>
    <dgm:cxn modelId="{5BD6B51F-7AE2-47DF-833B-1933EEF43333}" type="presOf" srcId="{04EB5040-4C23-4880-9CFE-F8010577BB04}" destId="{BF99D63D-F676-4DAE-9371-6B9BCC795380}" srcOrd="0" destOrd="0" presId="urn:microsoft.com/office/officeart/2005/8/layout/default#1"/>
    <dgm:cxn modelId="{10336637-75CB-4073-A0AE-48BEEE6FA0EA}" srcId="{C461B835-27CB-4F0A-919F-D711C883061A}" destId="{55B9A9E5-865A-4A33-A52B-15079A4760B8}" srcOrd="1" destOrd="0" parTransId="{4EAB6901-F04D-46A1-9238-E93B6BC50CC7}" sibTransId="{619FB693-8669-4625-A714-0CF301FD97F8}"/>
    <dgm:cxn modelId="{8FF69439-8D39-4EEB-B4CB-09D05B0DA3A0}" srcId="{C461B835-27CB-4F0A-919F-D711C883061A}" destId="{A1FCC4C7-F698-4083-982C-6ED407304037}" srcOrd="2" destOrd="0" parTransId="{28B4C8C1-C52D-4210-973C-AB52B63A1F02}" sibTransId="{CDBDB93C-2378-4ACB-A306-1ED12D015FEA}"/>
    <dgm:cxn modelId="{13CEE255-E6A0-4914-88B6-63249D9284D1}" srcId="{C461B835-27CB-4F0A-919F-D711C883061A}" destId="{04EB5040-4C23-4880-9CFE-F8010577BB04}" srcOrd="0" destOrd="0" parTransId="{DD9BEEBA-63B5-47A3-B09C-89311352635E}" sibTransId="{C78B874E-8034-4345-A0F1-5F2AD4F56385}"/>
    <dgm:cxn modelId="{4F357E7E-23DD-41B4-846F-49B0FCC6C89D}" type="presOf" srcId="{C461B835-27CB-4F0A-919F-D711C883061A}" destId="{4AB75823-F2F2-4B5E-B496-0CF2495F3658}" srcOrd="0" destOrd="0" presId="urn:microsoft.com/office/officeart/2005/8/layout/default#1"/>
    <dgm:cxn modelId="{62A24FB9-1C00-49DC-93D1-E802FAC66423}" srcId="{C461B835-27CB-4F0A-919F-D711C883061A}" destId="{5F16DF7A-53A6-4E61-B07B-EEB70A4DF5F9}" srcOrd="3" destOrd="0" parTransId="{115EA88D-36D3-4C75-9C30-218C98F3977F}" sibTransId="{EF283BDC-02CF-4CDE-AA5C-4C63B12B1F12}"/>
    <dgm:cxn modelId="{9FBEFABC-8A6E-44E0-AD4C-541CE4E95E71}" type="presOf" srcId="{55B9A9E5-865A-4A33-A52B-15079A4760B8}" destId="{1C9BBA5B-6E76-42B0-B1E0-814D28E3BBF9}" srcOrd="0" destOrd="0" presId="urn:microsoft.com/office/officeart/2005/8/layout/default#1"/>
    <dgm:cxn modelId="{F2600FBE-16EC-4FCC-8F5D-AA8BABA3B465}" srcId="{C461B835-27CB-4F0A-919F-D711C883061A}" destId="{4A480E82-4A95-49EC-B0FA-EE0ACEA63E93}" srcOrd="4" destOrd="0" parTransId="{C4AFCB46-AC75-4253-A8F5-55997ADEB275}" sibTransId="{E46F3AD4-6353-4163-858F-824D2EC621C8}"/>
    <dgm:cxn modelId="{CF7DABBF-79E4-466D-99B1-89E9D699724E}" type="presOf" srcId="{A1FCC4C7-F698-4083-982C-6ED407304037}" destId="{3B832AD7-8E8C-4DC1-B292-0643043A3575}" srcOrd="0" destOrd="0" presId="urn:microsoft.com/office/officeart/2005/8/layout/default#1"/>
    <dgm:cxn modelId="{0A8305E1-4103-4169-8A20-D4F13B3E9F96}" type="presOf" srcId="{5F16DF7A-53A6-4E61-B07B-EEB70A4DF5F9}" destId="{7E23B5B4-1AAB-4D21-8C8F-E4E64691422B}" srcOrd="0" destOrd="0" presId="urn:microsoft.com/office/officeart/2005/8/layout/default#1"/>
    <dgm:cxn modelId="{3124BB77-A86E-44FC-BA8D-E4066DBF379A}" type="presParOf" srcId="{4AB75823-F2F2-4B5E-B496-0CF2495F3658}" destId="{BF99D63D-F676-4DAE-9371-6B9BCC795380}" srcOrd="0" destOrd="0" presId="urn:microsoft.com/office/officeart/2005/8/layout/default#1"/>
    <dgm:cxn modelId="{633102F2-895E-4010-9B45-397A940E68D9}" type="presParOf" srcId="{4AB75823-F2F2-4B5E-B496-0CF2495F3658}" destId="{CF31E892-CAEE-47F8-BE5B-BFB7DF4E5204}" srcOrd="1" destOrd="0" presId="urn:microsoft.com/office/officeart/2005/8/layout/default#1"/>
    <dgm:cxn modelId="{70AAB6F5-BF89-4A87-B0DE-73D37D03E34C}" type="presParOf" srcId="{4AB75823-F2F2-4B5E-B496-0CF2495F3658}" destId="{1C9BBA5B-6E76-42B0-B1E0-814D28E3BBF9}" srcOrd="2" destOrd="0" presId="urn:microsoft.com/office/officeart/2005/8/layout/default#1"/>
    <dgm:cxn modelId="{A1CA4935-BDB6-44D1-B442-2174534FA48C}" type="presParOf" srcId="{4AB75823-F2F2-4B5E-B496-0CF2495F3658}" destId="{5CBC6B62-E725-445E-A1C6-8ED3543F8FA3}" srcOrd="3" destOrd="0" presId="urn:microsoft.com/office/officeart/2005/8/layout/default#1"/>
    <dgm:cxn modelId="{A8D664AA-2D3B-4660-B1BA-11A689B0931A}" type="presParOf" srcId="{4AB75823-F2F2-4B5E-B496-0CF2495F3658}" destId="{3B832AD7-8E8C-4DC1-B292-0643043A3575}" srcOrd="4" destOrd="0" presId="urn:microsoft.com/office/officeart/2005/8/layout/default#1"/>
    <dgm:cxn modelId="{CB9437F4-8807-4508-86BA-CD3830EA8EA1}" type="presParOf" srcId="{4AB75823-F2F2-4B5E-B496-0CF2495F3658}" destId="{B91D0718-9ACE-4472-AFD3-1CAF83A2AD4C}" srcOrd="5" destOrd="0" presId="urn:microsoft.com/office/officeart/2005/8/layout/default#1"/>
    <dgm:cxn modelId="{E773797E-2356-4C4C-A40C-03D68DE8EF71}" type="presParOf" srcId="{4AB75823-F2F2-4B5E-B496-0CF2495F3658}" destId="{7E23B5B4-1AAB-4D21-8C8F-E4E64691422B}" srcOrd="6" destOrd="0" presId="urn:microsoft.com/office/officeart/2005/8/layout/default#1"/>
    <dgm:cxn modelId="{4881B078-8C88-47C5-AD01-F80871C2E9CA}" type="presParOf" srcId="{4AB75823-F2F2-4B5E-B496-0CF2495F3658}" destId="{26C99A92-5C12-42AC-8FFC-6A17192E053F}" srcOrd="7" destOrd="0" presId="urn:microsoft.com/office/officeart/2005/8/layout/default#1"/>
    <dgm:cxn modelId="{51888814-6A5D-4650-95D7-95A4F214F6EF}" type="presParOf" srcId="{4AB75823-F2F2-4B5E-B496-0CF2495F3658}" destId="{21AC9785-86E4-4C91-BCAC-3B308F861B58}"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9D63D-F676-4DAE-9371-6B9BCC795380}">
      <dsp:nvSpPr>
        <dsp:cNvPr id="0" name=""/>
        <dsp:cNvSpPr/>
      </dsp:nvSpPr>
      <dsp:spPr>
        <a:xfrm>
          <a:off x="0" y="707231"/>
          <a:ext cx="2428875" cy="1457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latinLnBrk="1">
            <a:lnSpc>
              <a:spcPct val="90000"/>
            </a:lnSpc>
            <a:spcBef>
              <a:spcPct val="0"/>
            </a:spcBef>
            <a:spcAft>
              <a:spcPct val="35000"/>
            </a:spcAft>
            <a:buNone/>
          </a:pPr>
          <a:endParaRPr lang="ko-KR" altLang="en-US" sz="4800" kern="1200" dirty="0"/>
        </a:p>
      </dsp:txBody>
      <dsp:txXfrm>
        <a:off x="0" y="707231"/>
        <a:ext cx="2428875" cy="1457324"/>
      </dsp:txXfrm>
    </dsp:sp>
    <dsp:sp modelId="{1C9BBA5B-6E76-42B0-B1E0-814D28E3BBF9}">
      <dsp:nvSpPr>
        <dsp:cNvPr id="0" name=""/>
        <dsp:cNvSpPr/>
      </dsp:nvSpPr>
      <dsp:spPr>
        <a:xfrm>
          <a:off x="2671762" y="707231"/>
          <a:ext cx="2428875" cy="1457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latinLnBrk="1">
            <a:lnSpc>
              <a:spcPct val="90000"/>
            </a:lnSpc>
            <a:spcBef>
              <a:spcPct val="0"/>
            </a:spcBef>
            <a:spcAft>
              <a:spcPct val="35000"/>
            </a:spcAft>
            <a:buNone/>
          </a:pPr>
          <a:endParaRPr lang="ko-KR" altLang="en-US" sz="4800" kern="1200"/>
        </a:p>
      </dsp:txBody>
      <dsp:txXfrm>
        <a:off x="2671762" y="707231"/>
        <a:ext cx="2428875" cy="1457324"/>
      </dsp:txXfrm>
    </dsp:sp>
    <dsp:sp modelId="{3B832AD7-8E8C-4DC1-B292-0643043A3575}">
      <dsp:nvSpPr>
        <dsp:cNvPr id="0" name=""/>
        <dsp:cNvSpPr/>
      </dsp:nvSpPr>
      <dsp:spPr>
        <a:xfrm>
          <a:off x="5343525" y="707231"/>
          <a:ext cx="2428875" cy="1457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latinLnBrk="1">
            <a:lnSpc>
              <a:spcPct val="90000"/>
            </a:lnSpc>
            <a:spcBef>
              <a:spcPct val="0"/>
            </a:spcBef>
            <a:spcAft>
              <a:spcPct val="35000"/>
            </a:spcAft>
            <a:buNone/>
          </a:pPr>
          <a:endParaRPr lang="ko-KR" altLang="en-US" sz="4800" kern="1200" dirty="0"/>
        </a:p>
      </dsp:txBody>
      <dsp:txXfrm>
        <a:off x="5343525" y="707231"/>
        <a:ext cx="2428875" cy="1457324"/>
      </dsp:txXfrm>
    </dsp:sp>
    <dsp:sp modelId="{7E23B5B4-1AAB-4D21-8C8F-E4E64691422B}">
      <dsp:nvSpPr>
        <dsp:cNvPr id="0" name=""/>
        <dsp:cNvSpPr/>
      </dsp:nvSpPr>
      <dsp:spPr>
        <a:xfrm>
          <a:off x="1335881" y="2407443"/>
          <a:ext cx="2428875" cy="1457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latinLnBrk="1">
            <a:lnSpc>
              <a:spcPct val="90000"/>
            </a:lnSpc>
            <a:spcBef>
              <a:spcPct val="0"/>
            </a:spcBef>
            <a:spcAft>
              <a:spcPct val="35000"/>
            </a:spcAft>
            <a:buNone/>
          </a:pPr>
          <a:endParaRPr lang="ko-KR" altLang="en-US" sz="4800" kern="1200"/>
        </a:p>
      </dsp:txBody>
      <dsp:txXfrm>
        <a:off x="1335881" y="2407443"/>
        <a:ext cx="2428875" cy="1457324"/>
      </dsp:txXfrm>
    </dsp:sp>
    <dsp:sp modelId="{21AC9785-86E4-4C91-BCAC-3B308F861B58}">
      <dsp:nvSpPr>
        <dsp:cNvPr id="0" name=""/>
        <dsp:cNvSpPr/>
      </dsp:nvSpPr>
      <dsp:spPr>
        <a:xfrm>
          <a:off x="4007643" y="2407443"/>
          <a:ext cx="2428875" cy="14573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latinLnBrk="1">
            <a:lnSpc>
              <a:spcPct val="90000"/>
            </a:lnSpc>
            <a:spcBef>
              <a:spcPct val="0"/>
            </a:spcBef>
            <a:spcAft>
              <a:spcPct val="35000"/>
            </a:spcAft>
            <a:buNone/>
          </a:pPr>
          <a:endParaRPr lang="ko-KR" altLang="en-US" sz="4800" kern="1200"/>
        </a:p>
      </dsp:txBody>
      <dsp:txXfrm>
        <a:off x="4007643" y="2407443"/>
        <a:ext cx="2428875" cy="14573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굴림" pitchFamily="50" charset="-127"/>
                <a:ea typeface="굴림" pitchFamily="50" charset="-127"/>
              </a:defRPr>
            </a:lvl1pPr>
          </a:lstStyle>
          <a:p>
            <a:pPr>
              <a:defRPr/>
            </a:pPr>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굴림" pitchFamily="50" charset="-127"/>
                <a:ea typeface="굴림" pitchFamily="50" charset="-127"/>
              </a:defRPr>
            </a:lvl1pPr>
          </a:lstStyle>
          <a:p>
            <a:pPr>
              <a:defRPr/>
            </a:pPr>
            <a:fld id="{17EF1A41-3287-41CA-A32D-1A92E832D1AF}" type="datetimeFigureOut">
              <a:rPr lang="ko-KR" altLang="en-US"/>
              <a:pPr>
                <a:defRPr/>
              </a:pPr>
              <a:t>2024-04-11</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ko-KR" altLang="en-US" noProof="0"/>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noProof="0"/>
              <a:t>마스터 텍스트 스타일을 편집합니다</a:t>
            </a:r>
          </a:p>
          <a:p>
            <a:pPr lvl="1"/>
            <a:r>
              <a:rPr lang="ko-KR" altLang="en-US" noProof="0"/>
              <a:t>둘째 수준</a:t>
            </a:r>
          </a:p>
          <a:p>
            <a:pPr lvl="2"/>
            <a:r>
              <a:rPr lang="ko-KR" altLang="en-US" noProof="0"/>
              <a:t>셋째 수준</a:t>
            </a:r>
          </a:p>
          <a:p>
            <a:pPr lvl="3"/>
            <a:r>
              <a:rPr lang="ko-KR" altLang="en-US" noProof="0"/>
              <a:t>넷째 수준</a:t>
            </a:r>
          </a:p>
          <a:p>
            <a:pPr lvl="4"/>
            <a:r>
              <a:rPr lang="ko-KR" altLang="en-US" noProof="0"/>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굴림" pitchFamily="50" charset="-127"/>
                <a:ea typeface="굴림" pitchFamily="50" charset="-127"/>
              </a:defRPr>
            </a:lvl1pPr>
          </a:lstStyle>
          <a:p>
            <a:pPr>
              <a:defRPr/>
            </a:pPr>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굴림" pitchFamily="50" charset="-127"/>
                <a:ea typeface="굴림" pitchFamily="50" charset="-127"/>
              </a:defRPr>
            </a:lvl1pPr>
          </a:lstStyle>
          <a:p>
            <a:pPr>
              <a:defRPr/>
            </a:pPr>
            <a:fld id="{39A666F0-CF24-4455-B81F-1BAEFFF85962}"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a:defRPr/>
            </a:pPr>
            <a:fld id="{39A666F0-CF24-4455-B81F-1BAEFFF85962}" type="slidenum">
              <a:rPr lang="ko-KR" altLang="en-US" smtClean="0"/>
              <a:pPr>
                <a:defRPr/>
              </a:pPr>
              <a:t>5</a:t>
            </a:fld>
            <a:endParaRPr lang="ko-KR" altLang="en-US"/>
          </a:p>
        </p:txBody>
      </p:sp>
    </p:spTree>
    <p:extLst>
      <p:ext uri="{BB962C8B-B14F-4D97-AF65-F5344CB8AC3E}">
        <p14:creationId xmlns:p14="http://schemas.microsoft.com/office/powerpoint/2010/main" val="24443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a:defRPr/>
            </a:pPr>
            <a:fld id="{39A666F0-CF24-4455-B81F-1BAEFFF85962}" type="slidenum">
              <a:rPr lang="ko-KR" altLang="en-US" smtClean="0"/>
              <a:pPr>
                <a:defRPr/>
              </a:pPr>
              <a:t>14</a:t>
            </a:fld>
            <a:endParaRPr lang="ko-KR" altLang="en-US"/>
          </a:p>
        </p:txBody>
      </p:sp>
    </p:spTree>
    <p:extLst>
      <p:ext uri="{BB962C8B-B14F-4D97-AF65-F5344CB8AC3E}">
        <p14:creationId xmlns:p14="http://schemas.microsoft.com/office/powerpoint/2010/main" val="657906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a:defRPr/>
            </a:pPr>
            <a:fld id="{39A666F0-CF24-4455-B81F-1BAEFFF85962}" type="slidenum">
              <a:rPr lang="ko-KR" altLang="en-US" smtClean="0"/>
              <a:pPr>
                <a:defRPr/>
              </a:pPr>
              <a:t>57</a:t>
            </a:fld>
            <a:endParaRPr lang="ko-KR" altLang="en-US"/>
          </a:p>
        </p:txBody>
      </p:sp>
    </p:spTree>
    <p:extLst>
      <p:ext uri="{BB962C8B-B14F-4D97-AF65-F5344CB8AC3E}">
        <p14:creationId xmlns:p14="http://schemas.microsoft.com/office/powerpoint/2010/main" val="1023396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4" name="직사각형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5" name="직사각형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6" name="직사각형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7" name="직사각형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10" name="직사각형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11" name="직사각형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12" name="직사각형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13" name="직사각형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14" name="직사각형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8" name="제목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ko-KR" altLang="en-US"/>
              <a:t>마스터 제목 스타일 편집</a:t>
            </a:r>
            <a:endParaRPr lang="en-US"/>
          </a:p>
        </p:txBody>
      </p:sp>
      <p:sp>
        <p:nvSpPr>
          <p:cNvPr id="9" name="부제목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ko-KR" altLang="en-US"/>
              <a:t>마스터 부제목 스타일 편집</a:t>
            </a:r>
            <a:endParaRPr lang="en-US"/>
          </a:p>
        </p:txBody>
      </p:sp>
      <p:sp>
        <p:nvSpPr>
          <p:cNvPr id="15" name="날짜 개체 틀 27"/>
          <p:cNvSpPr>
            <a:spLocks noGrp="1"/>
          </p:cNvSpPr>
          <p:nvPr>
            <p:ph type="dt" sz="half" idx="10"/>
          </p:nvPr>
        </p:nvSpPr>
        <p:spPr/>
        <p:txBody>
          <a:bodyPr/>
          <a:lstStyle>
            <a:lvl1pPr>
              <a:defRPr/>
            </a:lvl1pPr>
            <a:extLst/>
          </a:lstStyle>
          <a:p>
            <a:pPr>
              <a:defRPr/>
            </a:pPr>
            <a:endParaRPr lang="en-US" altLang="ko-KR"/>
          </a:p>
        </p:txBody>
      </p:sp>
      <p:sp>
        <p:nvSpPr>
          <p:cNvPr id="16" name="바닥글 개체 틀 16"/>
          <p:cNvSpPr>
            <a:spLocks noGrp="1"/>
          </p:cNvSpPr>
          <p:nvPr>
            <p:ph type="ftr" sz="quarter" idx="11"/>
          </p:nvPr>
        </p:nvSpPr>
        <p:spPr/>
        <p:txBody>
          <a:bodyPr/>
          <a:lstStyle>
            <a:lvl1pPr>
              <a:defRPr/>
            </a:lvl1pPr>
            <a:extLst/>
          </a:lstStyle>
          <a:p>
            <a:pPr>
              <a:defRPr/>
            </a:pPr>
            <a:endParaRPr lang="en-US" altLang="ko-KR"/>
          </a:p>
        </p:txBody>
      </p:sp>
      <p:sp>
        <p:nvSpPr>
          <p:cNvPr id="17" name="슬라이드 번호 개체 틀 28"/>
          <p:cNvSpPr>
            <a:spLocks noGrp="1"/>
          </p:cNvSpPr>
          <p:nvPr>
            <p:ph type="sldNum" sz="quarter" idx="12"/>
          </p:nvPr>
        </p:nvSpPr>
        <p:spPr/>
        <p:txBody>
          <a:bodyPr/>
          <a:lstStyle>
            <a:lvl1pPr>
              <a:defRPr/>
            </a:lvl1pPr>
            <a:extLst/>
          </a:lstStyle>
          <a:p>
            <a:pPr>
              <a:defRPr/>
            </a:pPr>
            <a:fld id="{E11F3F78-E826-4DCC-AA74-2CB20B3A9CCA}" type="slidenum">
              <a:rPr lang="en-US" altLang="ko-KR"/>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13"/>
          <p:cNvSpPr>
            <a:spLocks noGrp="1"/>
          </p:cNvSpPr>
          <p:nvPr>
            <p:ph type="dt" sz="half" idx="10"/>
          </p:nvPr>
        </p:nvSpPr>
        <p:spPr/>
        <p:txBody>
          <a:bodyPr/>
          <a:lstStyle>
            <a:lvl1pPr>
              <a:defRPr/>
            </a:lvl1pPr>
          </a:lstStyle>
          <a:p>
            <a:pPr>
              <a:defRPr/>
            </a:pPr>
            <a:endParaRPr lang="en-US" altLang="ko-KR"/>
          </a:p>
        </p:txBody>
      </p:sp>
      <p:sp>
        <p:nvSpPr>
          <p:cNvPr id="5" name="바닥글 개체 틀 2"/>
          <p:cNvSpPr>
            <a:spLocks noGrp="1"/>
          </p:cNvSpPr>
          <p:nvPr>
            <p:ph type="ftr" sz="quarter" idx="11"/>
          </p:nvPr>
        </p:nvSpPr>
        <p:spPr/>
        <p:txBody>
          <a:bodyPr/>
          <a:lstStyle>
            <a:lvl1pPr>
              <a:defRPr/>
            </a:lvl1pPr>
          </a:lstStyle>
          <a:p>
            <a:pPr>
              <a:defRPr/>
            </a:pPr>
            <a:endParaRPr lang="en-US" altLang="ko-KR"/>
          </a:p>
        </p:txBody>
      </p:sp>
      <p:sp>
        <p:nvSpPr>
          <p:cNvPr id="6" name="슬라이드 번호 개체 틀 22"/>
          <p:cNvSpPr>
            <a:spLocks noGrp="1"/>
          </p:cNvSpPr>
          <p:nvPr>
            <p:ph type="sldNum" sz="quarter" idx="12"/>
          </p:nvPr>
        </p:nvSpPr>
        <p:spPr/>
        <p:txBody>
          <a:bodyPr/>
          <a:lstStyle>
            <a:lvl1pPr>
              <a:defRPr/>
            </a:lvl1pPr>
          </a:lstStyle>
          <a:p>
            <a:pPr>
              <a:defRPr/>
            </a:pPr>
            <a:fld id="{92E16466-0F6E-49DD-A176-2471FCE6BA8B}" type="slidenum">
              <a:rPr lang="en-US" altLang="ko-KR"/>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9"/>
            <a:ext cx="1981200" cy="5851525"/>
          </a:xfrm>
        </p:spPr>
        <p:txBody>
          <a:bodyPr vert="eaVert" anchor="ctr"/>
          <a:lstStyle/>
          <a:p>
            <a:r>
              <a:rPr lang="ko-KR" altLang="en-US"/>
              <a:t>마스터 제목 스타일 편집</a:t>
            </a:r>
            <a:endParaRPr lang="en-US"/>
          </a:p>
        </p:txBody>
      </p:sp>
      <p:sp>
        <p:nvSpPr>
          <p:cNvPr id="3" name="세로 텍스트 개체 틀 2"/>
          <p:cNvSpPr>
            <a:spLocks noGrp="1"/>
          </p:cNvSpPr>
          <p:nvPr>
            <p:ph type="body" orient="vert" idx="1"/>
          </p:nvPr>
        </p:nvSpPr>
        <p:spPr>
          <a:xfrm>
            <a:off x="609600" y="274639"/>
            <a:ext cx="5867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13"/>
          <p:cNvSpPr>
            <a:spLocks noGrp="1"/>
          </p:cNvSpPr>
          <p:nvPr>
            <p:ph type="dt" sz="half" idx="10"/>
          </p:nvPr>
        </p:nvSpPr>
        <p:spPr/>
        <p:txBody>
          <a:bodyPr/>
          <a:lstStyle>
            <a:lvl1pPr>
              <a:defRPr/>
            </a:lvl1pPr>
          </a:lstStyle>
          <a:p>
            <a:pPr>
              <a:defRPr/>
            </a:pPr>
            <a:endParaRPr lang="en-US" altLang="ko-KR"/>
          </a:p>
        </p:txBody>
      </p:sp>
      <p:sp>
        <p:nvSpPr>
          <p:cNvPr id="5" name="바닥글 개체 틀 2"/>
          <p:cNvSpPr>
            <a:spLocks noGrp="1"/>
          </p:cNvSpPr>
          <p:nvPr>
            <p:ph type="ftr" sz="quarter" idx="11"/>
          </p:nvPr>
        </p:nvSpPr>
        <p:spPr/>
        <p:txBody>
          <a:bodyPr/>
          <a:lstStyle>
            <a:lvl1pPr>
              <a:defRPr/>
            </a:lvl1pPr>
          </a:lstStyle>
          <a:p>
            <a:pPr>
              <a:defRPr/>
            </a:pPr>
            <a:endParaRPr lang="en-US" altLang="ko-KR"/>
          </a:p>
        </p:txBody>
      </p:sp>
      <p:sp>
        <p:nvSpPr>
          <p:cNvPr id="6" name="슬라이드 번호 개체 틀 22"/>
          <p:cNvSpPr>
            <a:spLocks noGrp="1"/>
          </p:cNvSpPr>
          <p:nvPr>
            <p:ph type="sldNum" sz="quarter" idx="12"/>
          </p:nvPr>
        </p:nvSpPr>
        <p:spPr/>
        <p:txBody>
          <a:bodyPr/>
          <a:lstStyle>
            <a:lvl1pPr>
              <a:defRPr/>
            </a:lvl1pPr>
          </a:lstStyle>
          <a:p>
            <a:pPr>
              <a:defRPr/>
            </a:pPr>
            <a:fld id="{25F543AA-80E9-4E75-A3D7-CEB5A5449B76}"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13"/>
          <p:cNvSpPr>
            <a:spLocks noGrp="1"/>
          </p:cNvSpPr>
          <p:nvPr>
            <p:ph type="dt" sz="half" idx="10"/>
          </p:nvPr>
        </p:nvSpPr>
        <p:spPr/>
        <p:txBody>
          <a:bodyPr/>
          <a:lstStyle>
            <a:lvl1pPr>
              <a:defRPr/>
            </a:lvl1pPr>
          </a:lstStyle>
          <a:p>
            <a:pPr>
              <a:defRPr/>
            </a:pPr>
            <a:endParaRPr lang="en-US" altLang="ko-KR"/>
          </a:p>
        </p:txBody>
      </p:sp>
      <p:sp>
        <p:nvSpPr>
          <p:cNvPr id="5" name="바닥글 개체 틀 2"/>
          <p:cNvSpPr>
            <a:spLocks noGrp="1"/>
          </p:cNvSpPr>
          <p:nvPr>
            <p:ph type="ftr" sz="quarter" idx="11"/>
          </p:nvPr>
        </p:nvSpPr>
        <p:spPr/>
        <p:txBody>
          <a:bodyPr/>
          <a:lstStyle>
            <a:lvl1pPr>
              <a:defRPr/>
            </a:lvl1pPr>
          </a:lstStyle>
          <a:p>
            <a:pPr>
              <a:defRPr/>
            </a:pPr>
            <a:endParaRPr lang="en-US" altLang="ko-KR"/>
          </a:p>
        </p:txBody>
      </p:sp>
      <p:sp>
        <p:nvSpPr>
          <p:cNvPr id="6" name="슬라이드 번호 개체 틀 22"/>
          <p:cNvSpPr>
            <a:spLocks noGrp="1"/>
          </p:cNvSpPr>
          <p:nvPr>
            <p:ph type="sldNum" sz="quarter" idx="12"/>
          </p:nvPr>
        </p:nvSpPr>
        <p:spPr/>
        <p:txBody>
          <a:bodyPr/>
          <a:lstStyle>
            <a:lvl1pPr>
              <a:defRPr/>
            </a:lvl1pPr>
          </a:lstStyle>
          <a:p>
            <a:pPr>
              <a:defRPr/>
            </a:pPr>
            <a:fld id="{43F86A23-28B9-4A74-AF9E-D03505217DFA}" type="slidenum">
              <a:rPr lang="en-US" altLang="ko-KR"/>
              <a:pPr>
                <a:defRP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4" name="자유형 3"/>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p:spPr>
        <p:txBody>
          <a:bodyPr/>
          <a:lstStyle/>
          <a:p>
            <a:pPr>
              <a:defRPr/>
            </a:pPr>
            <a:endParaRPr lang="ko-KR" altLang="en-US">
              <a:latin typeface="굴림" pitchFamily="50" charset="-127"/>
              <a:ea typeface="굴림" pitchFamily="50" charset="-127"/>
            </a:endParaRPr>
          </a:p>
        </p:txBody>
      </p:sp>
      <p:sp>
        <p:nvSpPr>
          <p:cNvPr id="5" name="자유형 4"/>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p:spPr>
        <p:txBody>
          <a:bodyPr/>
          <a:lstStyle/>
          <a:p>
            <a:pPr>
              <a:defRPr/>
            </a:pPr>
            <a:endParaRPr lang="ko-KR" altLang="en-US">
              <a:latin typeface="굴림" pitchFamily="50" charset="-127"/>
              <a:ea typeface="굴림" pitchFamily="50" charset="-127"/>
            </a:endParaRPr>
          </a:p>
        </p:txBody>
      </p:sp>
      <p:sp>
        <p:nvSpPr>
          <p:cNvPr id="6" name="자유형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7" name="자유형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8" name="자유형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9" name="자유형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10" name="자유형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11" name="자유형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12" name="자유형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13" name="자유형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14" name="자유형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15" name="자유형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16" name="자유형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17" name="자유형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18" name="자유형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kumimoji="0" lang="en-US">
              <a:latin typeface="굴림" pitchFamily="50" charset="-127"/>
              <a:ea typeface="굴림" pitchFamily="50" charset="-127"/>
            </a:endParaRPr>
          </a:p>
        </p:txBody>
      </p:sp>
      <p:sp>
        <p:nvSpPr>
          <p:cNvPr id="19" name="직사각형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20" name="직사각형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21" name="직사각형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22" name="직사각형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23" name="직사각형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24" name="직사각형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3" name="텍스트 개체 틀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ko-KR" altLang="en-US"/>
              <a:t>마스터 텍스트 스타일을 편집합니다</a:t>
            </a:r>
          </a:p>
        </p:txBody>
      </p:sp>
      <p:sp>
        <p:nvSpPr>
          <p:cNvPr id="2" name="제목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ko-KR" altLang="en-US"/>
              <a:t>마스터 제목 스타일 편집</a:t>
            </a:r>
            <a:endParaRPr lang="en-US"/>
          </a:p>
        </p:txBody>
      </p:sp>
      <p:sp>
        <p:nvSpPr>
          <p:cNvPr id="25" name="날짜 개체 틀 3"/>
          <p:cNvSpPr>
            <a:spLocks noGrp="1"/>
          </p:cNvSpPr>
          <p:nvPr>
            <p:ph type="dt" sz="half" idx="10"/>
          </p:nvPr>
        </p:nvSpPr>
        <p:spPr/>
        <p:txBody>
          <a:bodyPr/>
          <a:lstStyle>
            <a:lvl1pPr>
              <a:defRPr/>
            </a:lvl1pPr>
            <a:extLst/>
          </a:lstStyle>
          <a:p>
            <a:pPr>
              <a:defRPr/>
            </a:pPr>
            <a:endParaRPr lang="en-US" altLang="ko-KR"/>
          </a:p>
        </p:txBody>
      </p:sp>
      <p:sp>
        <p:nvSpPr>
          <p:cNvPr id="26" name="바닥글 개체 틀 4"/>
          <p:cNvSpPr>
            <a:spLocks noGrp="1"/>
          </p:cNvSpPr>
          <p:nvPr>
            <p:ph type="ftr" sz="quarter" idx="11"/>
          </p:nvPr>
        </p:nvSpPr>
        <p:spPr/>
        <p:txBody>
          <a:bodyPr/>
          <a:lstStyle>
            <a:lvl1pPr>
              <a:defRPr/>
            </a:lvl1pPr>
            <a:extLst/>
          </a:lstStyle>
          <a:p>
            <a:pPr>
              <a:defRPr/>
            </a:pPr>
            <a:endParaRPr lang="en-US" altLang="ko-KR"/>
          </a:p>
        </p:txBody>
      </p:sp>
      <p:sp>
        <p:nvSpPr>
          <p:cNvPr id="27" name="슬라이드 번호 개체 틀 5"/>
          <p:cNvSpPr>
            <a:spLocks noGrp="1"/>
          </p:cNvSpPr>
          <p:nvPr>
            <p:ph type="sldNum" sz="quarter" idx="12"/>
          </p:nvPr>
        </p:nvSpPr>
        <p:spPr/>
        <p:txBody>
          <a:bodyPr/>
          <a:lstStyle>
            <a:lvl1pPr>
              <a:defRPr/>
            </a:lvl1pPr>
            <a:extLst/>
          </a:lstStyle>
          <a:p>
            <a:pPr>
              <a:defRPr/>
            </a:pPr>
            <a:fld id="{28C038C1-1EA6-40A0-9192-A06B8A65B35F}" type="slidenum">
              <a:rPr lang="en-US" altLang="ko-KR"/>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512064"/>
            <a:ext cx="8229600" cy="914400"/>
          </a:xfrm>
        </p:spPr>
        <p:txBody>
          <a:bodyPr/>
          <a:lstStyle/>
          <a:p>
            <a:r>
              <a:rPr lang="ko-KR" altLang="en-US"/>
              <a:t>마스터 제목 스타일 편집</a:t>
            </a:r>
            <a:endParaRPr lang="en-US"/>
          </a:p>
        </p:txBody>
      </p:sp>
      <p:sp>
        <p:nvSpPr>
          <p:cNvPr id="3" name="내용 개체 틀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lvl1pPr>
              <a:defRPr/>
            </a:lvl1pPr>
            <a:extLst/>
          </a:lstStyle>
          <a:p>
            <a:pPr>
              <a:defRPr/>
            </a:pPr>
            <a:endParaRPr lang="en-US" altLang="ko-KR"/>
          </a:p>
        </p:txBody>
      </p:sp>
      <p:sp>
        <p:nvSpPr>
          <p:cNvPr id="6" name="바닥글 개체 틀 5"/>
          <p:cNvSpPr>
            <a:spLocks noGrp="1"/>
          </p:cNvSpPr>
          <p:nvPr>
            <p:ph type="ftr" sz="quarter" idx="11"/>
          </p:nvPr>
        </p:nvSpPr>
        <p:spPr/>
        <p:txBody>
          <a:bodyPr/>
          <a:lstStyle>
            <a:lvl1pPr>
              <a:defRPr/>
            </a:lvl1pPr>
            <a:extLst/>
          </a:lstStyle>
          <a:p>
            <a:pPr>
              <a:defRPr/>
            </a:pPr>
            <a:endParaRPr lang="en-US" altLang="ko-KR"/>
          </a:p>
        </p:txBody>
      </p:sp>
      <p:sp>
        <p:nvSpPr>
          <p:cNvPr id="7" name="슬라이드 번호 개체 틀 6"/>
          <p:cNvSpPr>
            <a:spLocks noGrp="1"/>
          </p:cNvSpPr>
          <p:nvPr>
            <p:ph type="sldNum" sz="quarter" idx="12"/>
          </p:nvPr>
        </p:nvSpPr>
        <p:spPr/>
        <p:txBody>
          <a:bodyPr/>
          <a:lstStyle>
            <a:lvl1pPr>
              <a:defRPr/>
            </a:lvl1pPr>
            <a:extLst/>
          </a:lstStyle>
          <a:p>
            <a:pPr>
              <a:defRPr/>
            </a:pPr>
            <a:fld id="{83D2D5BC-1F04-46A1-8935-A096B5BDC332}" type="slidenum">
              <a:rPr lang="en-US" altLang="ko-KR"/>
              <a:pPr>
                <a:defRP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7" name="직사각형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8" name="직사각형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9" name="직사각형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10" name="직사각형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11" name="직사각형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12" name="직사각형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13" name="직사각형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14" name="직사각형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15" name="직사각형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16" name="직사각형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2" name="제목 1"/>
          <p:cNvSpPr>
            <a:spLocks noGrp="1"/>
          </p:cNvSpPr>
          <p:nvPr>
            <p:ph type="title"/>
          </p:nvPr>
        </p:nvSpPr>
        <p:spPr>
          <a:xfrm>
            <a:off x="504824" y="512064"/>
            <a:ext cx="7772400" cy="914400"/>
          </a:xfrm>
        </p:spPr>
        <p:txBody>
          <a:bodyPr/>
          <a:lstStyle>
            <a:lvl1pPr>
              <a:defRPr sz="4000"/>
            </a:lvl1pPr>
            <a:extLst/>
          </a:lstStyle>
          <a:p>
            <a:r>
              <a:rPr lang="ko-KR" altLang="en-US"/>
              <a:t>마스터 제목 스타일 편집</a:t>
            </a:r>
            <a:endParaRPr lang="en-US"/>
          </a:p>
        </p:txBody>
      </p:sp>
      <p:sp>
        <p:nvSpPr>
          <p:cNvPr id="3" name="텍스트 개체 틀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ko-KR" altLang="en-US"/>
              <a:t>마스터 텍스트 스타일을 편집합니다</a:t>
            </a:r>
          </a:p>
        </p:txBody>
      </p:sp>
      <p:sp>
        <p:nvSpPr>
          <p:cNvPr id="4" name="텍스트 개체 틀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ko-KR" altLang="en-US"/>
              <a:t>마스터 텍스트 스타일을 편집합니다</a:t>
            </a:r>
          </a:p>
        </p:txBody>
      </p:sp>
      <p:sp>
        <p:nvSpPr>
          <p:cNvPr id="5" name="내용 개체 틀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6" name="내용 개체 틀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17" name="날짜 개체 틀 6"/>
          <p:cNvSpPr>
            <a:spLocks noGrp="1"/>
          </p:cNvSpPr>
          <p:nvPr>
            <p:ph type="dt" sz="half" idx="10"/>
          </p:nvPr>
        </p:nvSpPr>
        <p:spPr/>
        <p:txBody>
          <a:bodyPr/>
          <a:lstStyle>
            <a:lvl1pPr>
              <a:defRPr/>
            </a:lvl1pPr>
            <a:extLst/>
          </a:lstStyle>
          <a:p>
            <a:pPr>
              <a:defRPr/>
            </a:pPr>
            <a:endParaRPr lang="en-US" altLang="ko-KR"/>
          </a:p>
        </p:txBody>
      </p:sp>
      <p:sp>
        <p:nvSpPr>
          <p:cNvPr id="18" name="바닥글 개체 틀 7"/>
          <p:cNvSpPr>
            <a:spLocks noGrp="1"/>
          </p:cNvSpPr>
          <p:nvPr>
            <p:ph type="ftr" sz="quarter" idx="11"/>
          </p:nvPr>
        </p:nvSpPr>
        <p:spPr/>
        <p:txBody>
          <a:bodyPr/>
          <a:lstStyle>
            <a:lvl1pPr>
              <a:defRPr/>
            </a:lvl1pPr>
            <a:extLst/>
          </a:lstStyle>
          <a:p>
            <a:pPr>
              <a:defRPr/>
            </a:pPr>
            <a:endParaRPr lang="en-US" altLang="ko-KR"/>
          </a:p>
        </p:txBody>
      </p:sp>
      <p:sp>
        <p:nvSpPr>
          <p:cNvPr id="19" name="슬라이드 번호 개체 틀 8"/>
          <p:cNvSpPr>
            <a:spLocks noGrp="1"/>
          </p:cNvSpPr>
          <p:nvPr>
            <p:ph type="sldNum" sz="quarter" idx="12"/>
          </p:nvPr>
        </p:nvSpPr>
        <p:spPr/>
        <p:txBody>
          <a:bodyPr/>
          <a:lstStyle>
            <a:lvl1pPr>
              <a:defRPr/>
            </a:lvl1pPr>
            <a:extLst/>
          </a:lstStyle>
          <a:p>
            <a:pPr>
              <a:defRPr/>
            </a:pPr>
            <a:fld id="{C7FEEB3E-8F09-4877-A2C7-4E90444D44D9}" type="slidenum">
              <a:rPr lang="en-US" altLang="ko-KR"/>
              <a:pPr>
                <a:defRP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914400" y="512064"/>
            <a:ext cx="7772400" cy="914400"/>
          </a:xfrm>
        </p:spPr>
        <p:txBody>
          <a:bodyPr/>
          <a:lstStyle>
            <a:lvl1pPr>
              <a:defRPr sz="4000" cap="none" baseline="0"/>
            </a:lvl1pPr>
            <a:extLst/>
          </a:lstStyle>
          <a:p>
            <a:r>
              <a:rPr lang="ko-KR" altLang="en-US"/>
              <a:t>마스터 제목 스타일 편집</a:t>
            </a:r>
            <a:endParaRPr lang="en-US"/>
          </a:p>
        </p:txBody>
      </p:sp>
      <p:sp>
        <p:nvSpPr>
          <p:cNvPr id="3" name="날짜 개체 틀 13"/>
          <p:cNvSpPr>
            <a:spLocks noGrp="1"/>
          </p:cNvSpPr>
          <p:nvPr>
            <p:ph type="dt" sz="half" idx="10"/>
          </p:nvPr>
        </p:nvSpPr>
        <p:spPr/>
        <p:txBody>
          <a:bodyPr/>
          <a:lstStyle>
            <a:lvl1pPr>
              <a:defRPr/>
            </a:lvl1pPr>
          </a:lstStyle>
          <a:p>
            <a:pPr>
              <a:defRPr/>
            </a:pPr>
            <a:endParaRPr lang="en-US" altLang="ko-KR"/>
          </a:p>
        </p:txBody>
      </p:sp>
      <p:sp>
        <p:nvSpPr>
          <p:cNvPr id="4" name="바닥글 개체 틀 2"/>
          <p:cNvSpPr>
            <a:spLocks noGrp="1"/>
          </p:cNvSpPr>
          <p:nvPr>
            <p:ph type="ftr" sz="quarter" idx="11"/>
          </p:nvPr>
        </p:nvSpPr>
        <p:spPr/>
        <p:txBody>
          <a:bodyPr/>
          <a:lstStyle>
            <a:lvl1pPr>
              <a:defRPr/>
            </a:lvl1pPr>
          </a:lstStyle>
          <a:p>
            <a:pPr>
              <a:defRPr/>
            </a:pPr>
            <a:endParaRPr lang="en-US" altLang="ko-KR"/>
          </a:p>
        </p:txBody>
      </p:sp>
      <p:sp>
        <p:nvSpPr>
          <p:cNvPr id="5" name="슬라이드 번호 개체 틀 22"/>
          <p:cNvSpPr>
            <a:spLocks noGrp="1"/>
          </p:cNvSpPr>
          <p:nvPr>
            <p:ph type="sldNum" sz="quarter" idx="12"/>
          </p:nvPr>
        </p:nvSpPr>
        <p:spPr/>
        <p:txBody>
          <a:bodyPr/>
          <a:lstStyle>
            <a:lvl1pPr>
              <a:defRPr/>
            </a:lvl1pPr>
          </a:lstStyle>
          <a:p>
            <a:pPr>
              <a:defRPr/>
            </a:pPr>
            <a:fld id="{CA156B88-AC1F-4E86-9B37-758879475604}" type="slidenum">
              <a:rPr lang="en-US" altLang="ko-KR"/>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lvl1pPr>
              <a:defRPr/>
            </a:lvl1pPr>
            <a:extLst/>
          </a:lstStyle>
          <a:p>
            <a:pPr>
              <a:defRPr/>
            </a:pPr>
            <a:endParaRPr lang="en-US" altLang="ko-KR"/>
          </a:p>
        </p:txBody>
      </p:sp>
      <p:sp>
        <p:nvSpPr>
          <p:cNvPr id="3" name="바닥글 개체 틀 2"/>
          <p:cNvSpPr>
            <a:spLocks noGrp="1"/>
          </p:cNvSpPr>
          <p:nvPr>
            <p:ph type="ftr" sz="quarter" idx="11"/>
          </p:nvPr>
        </p:nvSpPr>
        <p:spPr/>
        <p:txBody>
          <a:bodyPr/>
          <a:lstStyle>
            <a:lvl1pPr>
              <a:defRPr/>
            </a:lvl1pPr>
            <a:extLst/>
          </a:lstStyle>
          <a:p>
            <a:pPr>
              <a:defRPr/>
            </a:pPr>
            <a:endParaRPr lang="en-US" altLang="ko-KR"/>
          </a:p>
        </p:txBody>
      </p:sp>
      <p:sp>
        <p:nvSpPr>
          <p:cNvPr id="4" name="슬라이드 번호 개체 틀 3"/>
          <p:cNvSpPr>
            <a:spLocks noGrp="1"/>
          </p:cNvSpPr>
          <p:nvPr>
            <p:ph type="sldNum" sz="quarter" idx="12"/>
          </p:nvPr>
        </p:nvSpPr>
        <p:spPr/>
        <p:txBody>
          <a:bodyPr/>
          <a:lstStyle>
            <a:lvl1pPr>
              <a:defRPr/>
            </a:lvl1pPr>
            <a:extLst/>
          </a:lstStyle>
          <a:p>
            <a:pPr>
              <a:defRPr/>
            </a:pPr>
            <a:fld id="{2A8C5D3C-6DE1-43D4-A9E0-5D7033914794}" type="slidenum">
              <a:rPr lang="en-US" altLang="ko-KR"/>
              <a:pPr>
                <a:defRP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85800" y="273050"/>
            <a:ext cx="8229600" cy="1162050"/>
          </a:xfrm>
        </p:spPr>
        <p:txBody>
          <a:bodyPr anchor="ctr"/>
          <a:lstStyle>
            <a:lvl1pPr algn="l">
              <a:buNone/>
              <a:defRPr sz="3600" b="0"/>
            </a:lvl1pPr>
            <a:extLst/>
          </a:lstStyle>
          <a:p>
            <a:r>
              <a:rPr lang="ko-KR" altLang="en-US"/>
              <a:t>마스터 제목 스타일 편집</a:t>
            </a:r>
            <a:endParaRPr lang="en-US"/>
          </a:p>
        </p:txBody>
      </p:sp>
      <p:sp>
        <p:nvSpPr>
          <p:cNvPr id="3" name="텍스트 개체 틀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ko-KR" altLang="en-US"/>
              <a:t>마스터 텍스트 스타일을 편집합니다</a:t>
            </a:r>
          </a:p>
        </p:txBody>
      </p:sp>
      <p:sp>
        <p:nvSpPr>
          <p:cNvPr id="4" name="내용 개체 틀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13"/>
          <p:cNvSpPr>
            <a:spLocks noGrp="1"/>
          </p:cNvSpPr>
          <p:nvPr>
            <p:ph type="dt" sz="half" idx="10"/>
          </p:nvPr>
        </p:nvSpPr>
        <p:spPr/>
        <p:txBody>
          <a:bodyPr/>
          <a:lstStyle>
            <a:lvl1pPr>
              <a:defRPr/>
            </a:lvl1pPr>
          </a:lstStyle>
          <a:p>
            <a:pPr>
              <a:defRPr/>
            </a:pPr>
            <a:endParaRPr lang="en-US" altLang="ko-KR"/>
          </a:p>
        </p:txBody>
      </p:sp>
      <p:sp>
        <p:nvSpPr>
          <p:cNvPr id="6" name="바닥글 개체 틀 2"/>
          <p:cNvSpPr>
            <a:spLocks noGrp="1"/>
          </p:cNvSpPr>
          <p:nvPr>
            <p:ph type="ftr" sz="quarter" idx="11"/>
          </p:nvPr>
        </p:nvSpPr>
        <p:spPr/>
        <p:txBody>
          <a:bodyPr/>
          <a:lstStyle>
            <a:lvl1pPr>
              <a:defRPr/>
            </a:lvl1pPr>
          </a:lstStyle>
          <a:p>
            <a:pPr>
              <a:defRPr/>
            </a:pPr>
            <a:endParaRPr lang="en-US" altLang="ko-KR"/>
          </a:p>
        </p:txBody>
      </p:sp>
      <p:sp>
        <p:nvSpPr>
          <p:cNvPr id="7" name="슬라이드 번호 개체 틀 22"/>
          <p:cNvSpPr>
            <a:spLocks noGrp="1"/>
          </p:cNvSpPr>
          <p:nvPr>
            <p:ph type="sldNum" sz="quarter" idx="12"/>
          </p:nvPr>
        </p:nvSpPr>
        <p:spPr/>
        <p:txBody>
          <a:bodyPr/>
          <a:lstStyle>
            <a:lvl1pPr>
              <a:defRPr/>
            </a:lvl1pPr>
          </a:lstStyle>
          <a:p>
            <a:pPr>
              <a:defRPr/>
            </a:pPr>
            <a:fld id="{0C91F78B-22C4-48B4-91EE-A6A2D61EF30C}" type="slidenum">
              <a:rPr lang="en-US" altLang="ko-KR"/>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5" name="직사각형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cxnSp>
        <p:nvCxnSpPr>
          <p:cNvPr id="6" name="직선 연결선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그룹 19"/>
          <p:cNvGrpSpPr>
            <a:grpSpLocks/>
          </p:cNvGrpSpPr>
          <p:nvPr/>
        </p:nvGrpSpPr>
        <p:grpSpPr bwMode="auto">
          <a:xfrm rot="5400000">
            <a:off x="8515351" y="1219200"/>
            <a:ext cx="131762" cy="128587"/>
            <a:chOff x="6668087" y="1297746"/>
            <a:chExt cx="161840" cy="156602"/>
          </a:xfrm>
        </p:grpSpPr>
        <p:cxnSp>
          <p:nvCxnSpPr>
            <p:cNvPr id="8" name="직선 연결선 7"/>
            <p:cNvCxnSpPr/>
            <p:nvPr/>
          </p:nvCxnSpPr>
          <p:spPr>
            <a:xfrm rot="16200000">
              <a:off x="6663593" y="12771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직선 연결선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직선 연결선 9"/>
            <p:cNvCxnSpPr/>
            <p:nvPr/>
          </p:nvCxnSpPr>
          <p:spPr>
            <a:xfrm rot="5400000" flipH="1">
              <a:off x="6744513" y="12761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그룹 25"/>
          <p:cNvGrpSpPr>
            <a:grpSpLocks/>
          </p:cNvGrpSpPr>
          <p:nvPr/>
        </p:nvGrpSpPr>
        <p:grpSpPr bwMode="auto">
          <a:xfrm rot="5400000">
            <a:off x="8667751" y="1371600"/>
            <a:ext cx="131762" cy="128587"/>
            <a:chOff x="6668087" y="1297746"/>
            <a:chExt cx="161840" cy="156602"/>
          </a:xfrm>
        </p:grpSpPr>
        <p:cxnSp>
          <p:nvCxnSpPr>
            <p:cNvPr id="12" name="직선 연결선 11"/>
            <p:cNvCxnSpPr/>
            <p:nvPr/>
          </p:nvCxnSpPr>
          <p:spPr>
            <a:xfrm rot="16200000">
              <a:off x="6663593" y="12771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직선 연결선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직선 연결선 13"/>
            <p:cNvCxnSpPr/>
            <p:nvPr/>
          </p:nvCxnSpPr>
          <p:spPr>
            <a:xfrm rot="5400000" flipH="1">
              <a:off x="6744513" y="12761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그룹 29"/>
          <p:cNvGrpSpPr>
            <a:grpSpLocks/>
          </p:cNvGrpSpPr>
          <p:nvPr/>
        </p:nvGrpSpPr>
        <p:grpSpPr bwMode="auto">
          <a:xfrm rot="5400000">
            <a:off x="8320087" y="1474788"/>
            <a:ext cx="131763" cy="128588"/>
            <a:chOff x="6668087" y="1297746"/>
            <a:chExt cx="161840" cy="156602"/>
          </a:xfrm>
        </p:grpSpPr>
        <p:cxnSp>
          <p:nvCxnSpPr>
            <p:cNvPr id="16" name="직선 연결선 15"/>
            <p:cNvCxnSpPr/>
            <p:nvPr/>
          </p:nvCxnSpPr>
          <p:spPr>
            <a:xfrm rot="16200000">
              <a:off x="6663592" y="12771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직선 연결선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직선 연결선 17"/>
            <p:cNvCxnSpPr/>
            <p:nvPr/>
          </p:nvCxnSpPr>
          <p:spPr>
            <a:xfrm rot="5400000" flipH="1">
              <a:off x="6744512" y="12761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제목 1"/>
          <p:cNvSpPr>
            <a:spLocks noGrp="1"/>
          </p:cNvSpPr>
          <p:nvPr>
            <p:ph type="title"/>
          </p:nvPr>
        </p:nvSpPr>
        <p:spPr bwMode="grayWhite">
          <a:xfrm>
            <a:off x="914400" y="441251"/>
            <a:ext cx="6858000" cy="701749"/>
          </a:xfrm>
        </p:spPr>
        <p:txBody>
          <a:bodyPr anchor="b"/>
          <a:lstStyle>
            <a:lvl1pPr algn="l">
              <a:buNone/>
              <a:defRPr sz="2100" b="0"/>
            </a:lvl1pPr>
            <a:extLst/>
          </a:lstStyle>
          <a:p>
            <a:r>
              <a:rPr lang="ko-KR" altLang="en-US"/>
              <a:t>마스터 제목 스타일 편집</a:t>
            </a:r>
            <a:endParaRPr lang="en-US"/>
          </a:p>
        </p:txBody>
      </p:sp>
      <p:sp>
        <p:nvSpPr>
          <p:cNvPr id="3" name="그림 개체 틀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ko-KR" altLang="en-US" noProof="0"/>
              <a:t>그림을 추가하려면 아이콘을 클릭하십시오</a:t>
            </a:r>
            <a:endParaRPr lang="en-US" noProof="0"/>
          </a:p>
        </p:txBody>
      </p:sp>
      <p:sp>
        <p:nvSpPr>
          <p:cNvPr id="4" name="텍스트 개체 틀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ko-KR" altLang="en-US"/>
              <a:t>마스터 텍스트 스타일을 편집합니다</a:t>
            </a:r>
          </a:p>
        </p:txBody>
      </p:sp>
      <p:sp>
        <p:nvSpPr>
          <p:cNvPr id="19" name="날짜 개체 틀 4"/>
          <p:cNvSpPr>
            <a:spLocks noGrp="1"/>
          </p:cNvSpPr>
          <p:nvPr>
            <p:ph type="dt" sz="half" idx="10"/>
          </p:nvPr>
        </p:nvSpPr>
        <p:spPr>
          <a:xfrm>
            <a:off x="6477000" y="55563"/>
            <a:ext cx="2133600" cy="365125"/>
          </a:xfrm>
        </p:spPr>
        <p:txBody>
          <a:bodyPr/>
          <a:lstStyle>
            <a:lvl1pPr>
              <a:defRPr/>
            </a:lvl1pPr>
            <a:extLst/>
          </a:lstStyle>
          <a:p>
            <a:pPr>
              <a:defRPr/>
            </a:pPr>
            <a:endParaRPr lang="en-US" altLang="ko-KR"/>
          </a:p>
        </p:txBody>
      </p:sp>
      <p:sp>
        <p:nvSpPr>
          <p:cNvPr id="20" name="바닥글 개체 틀 5"/>
          <p:cNvSpPr>
            <a:spLocks noGrp="1"/>
          </p:cNvSpPr>
          <p:nvPr>
            <p:ph type="ftr" sz="quarter" idx="11"/>
          </p:nvPr>
        </p:nvSpPr>
        <p:spPr>
          <a:xfrm>
            <a:off x="914400" y="55563"/>
            <a:ext cx="5562600" cy="365125"/>
          </a:xfrm>
        </p:spPr>
        <p:txBody>
          <a:bodyPr/>
          <a:lstStyle>
            <a:lvl1pPr>
              <a:defRPr/>
            </a:lvl1pPr>
            <a:extLst/>
          </a:lstStyle>
          <a:p>
            <a:pPr>
              <a:defRPr/>
            </a:pPr>
            <a:endParaRPr lang="en-US" altLang="ko-KR"/>
          </a:p>
        </p:txBody>
      </p:sp>
      <p:sp>
        <p:nvSpPr>
          <p:cNvPr id="21" name="슬라이드 번호 개체 틀 6"/>
          <p:cNvSpPr>
            <a:spLocks noGrp="1"/>
          </p:cNvSpPr>
          <p:nvPr>
            <p:ph type="sldNum" sz="quarter" idx="12"/>
          </p:nvPr>
        </p:nvSpPr>
        <p:spPr>
          <a:xfrm>
            <a:off x="8610600" y="55563"/>
            <a:ext cx="457200" cy="365125"/>
          </a:xfrm>
        </p:spPr>
        <p:txBody>
          <a:bodyPr/>
          <a:lstStyle>
            <a:lvl1pPr>
              <a:defRPr/>
            </a:lvl1pPr>
            <a:extLst/>
          </a:lstStyle>
          <a:p>
            <a:pPr>
              <a:defRPr/>
            </a:pPr>
            <a:fld id="{5460F4A7-99FA-4CBC-95A5-094FBD74838F}" type="slidenum">
              <a:rPr lang="en-US" altLang="ko-KR"/>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직사각형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8" name="직사각형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9" name="직사각형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10" name="직사각형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11" name="직사각형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12" name="직사각형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15" name="직사각형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16" name="직사각형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a:p>
        </p:txBody>
      </p:sp>
      <p:sp>
        <p:nvSpPr>
          <p:cNvPr id="17" name="직사각형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latinLnBrk="0">
              <a:defRPr/>
            </a:pPr>
            <a:endParaRPr kumimoji="0" lang="en-US" dirty="0"/>
          </a:p>
        </p:txBody>
      </p:sp>
      <p:sp>
        <p:nvSpPr>
          <p:cNvPr id="22" name="제목 개체 틀 21"/>
          <p:cNvSpPr>
            <a:spLocks noGrp="1"/>
          </p:cNvSpPr>
          <p:nvPr>
            <p:ph type="title"/>
          </p:nvPr>
        </p:nvSpPr>
        <p:spPr>
          <a:xfrm>
            <a:off x="914400" y="512763"/>
            <a:ext cx="7772400" cy="914400"/>
          </a:xfrm>
          <a:prstGeom prst="rect">
            <a:avLst/>
          </a:prstGeom>
        </p:spPr>
        <p:txBody>
          <a:bodyPr vert="horz" anchor="t">
            <a:noAutofit/>
          </a:bodyPr>
          <a:lstStyle/>
          <a:p>
            <a:r>
              <a:rPr lang="ko-KR" altLang="en-US"/>
              <a:t>마스터 제목 스타일 편집</a:t>
            </a:r>
            <a:endParaRPr lang="en-US"/>
          </a:p>
        </p:txBody>
      </p:sp>
      <p:sp>
        <p:nvSpPr>
          <p:cNvPr id="1036" name="텍스트 개체 틀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14" name="날짜 개체 틀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굴림" pitchFamily="50" charset="-127"/>
                <a:ea typeface="굴림" pitchFamily="50" charset="-127"/>
              </a:defRPr>
            </a:lvl1pPr>
            <a:extLst/>
          </a:lstStyle>
          <a:p>
            <a:pPr>
              <a:defRPr/>
            </a:pPr>
            <a:endParaRPr lang="en-US" altLang="ko-KR"/>
          </a:p>
        </p:txBody>
      </p:sp>
      <p:sp>
        <p:nvSpPr>
          <p:cNvPr id="3" name="바닥글 개체 틀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굴림" pitchFamily="50" charset="-127"/>
                <a:ea typeface="굴림" pitchFamily="50" charset="-127"/>
              </a:defRPr>
            </a:lvl1pPr>
            <a:extLst/>
          </a:lstStyle>
          <a:p>
            <a:pPr>
              <a:defRPr/>
            </a:pPr>
            <a:endParaRPr lang="en-US" altLang="ko-KR"/>
          </a:p>
        </p:txBody>
      </p:sp>
      <p:sp>
        <p:nvSpPr>
          <p:cNvPr id="23" name="슬라이드 번호 개체 틀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굴림" pitchFamily="50" charset="-127"/>
                <a:ea typeface="굴림" pitchFamily="50" charset="-127"/>
              </a:defRPr>
            </a:lvl1pPr>
            <a:extLst/>
          </a:lstStyle>
          <a:p>
            <a:pPr>
              <a:defRPr/>
            </a:pPr>
            <a:fld id="{4AF48FDE-E95D-4B98-8FA3-A627682BD444}" type="slidenum">
              <a:rPr lang="en-US" altLang="ko-KR"/>
              <a:pPr>
                <a:defRPr/>
              </a:pPr>
              <a:t>‹#›</a:t>
            </a:fld>
            <a:endParaRPr lang="en-US" altLang="ko-KR"/>
          </a:p>
        </p:txBody>
      </p:sp>
    </p:spTree>
  </p:cSld>
  <p:clrMap bg1="dk1" tx1="lt1" bg2="dk2" tx2="lt2" accent1="accent1" accent2="accent2" accent3="accent3" accent4="accent4" accent5="accent5" accent6="accent6" hlink="hlink" folHlink="folHlink"/>
  <p:sldLayoutIdLst>
    <p:sldLayoutId id="2147483900" r:id="rId1"/>
    <p:sldLayoutId id="2147483895" r:id="rId2"/>
    <p:sldLayoutId id="2147483901" r:id="rId3"/>
    <p:sldLayoutId id="2147483902" r:id="rId4"/>
    <p:sldLayoutId id="2147483903" r:id="rId5"/>
    <p:sldLayoutId id="2147483896" r:id="rId6"/>
    <p:sldLayoutId id="2147483904" r:id="rId7"/>
    <p:sldLayoutId id="2147483897" r:id="rId8"/>
    <p:sldLayoutId id="2147483905" r:id="rId9"/>
    <p:sldLayoutId id="2147483898" r:id="rId10"/>
    <p:sldLayoutId id="2147483899" r:id="rId11"/>
  </p:sldLayoutIdLst>
  <p:txStyles>
    <p:titleStyle>
      <a:lvl1pPr algn="l" rtl="0" eaLnBrk="0" fontAlgn="base" latinLnBrk="1" hangingPunct="0">
        <a:spcBef>
          <a:spcPct val="0"/>
        </a:spcBef>
        <a:spcAft>
          <a:spcPct val="0"/>
        </a:spcAft>
        <a:defRPr sz="4000" kern="1200" spc="-100">
          <a:solidFill>
            <a:srgbClr val="C1EEFF"/>
          </a:solidFill>
          <a:latin typeface="+mj-lt"/>
          <a:ea typeface="+mj-ea"/>
          <a:cs typeface="+mj-cs"/>
        </a:defRPr>
      </a:lvl1pPr>
      <a:lvl2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2pPr>
      <a:lvl3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3pPr>
      <a:lvl4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4pPr>
      <a:lvl5pPr algn="l" rtl="0" eaLnBrk="0" fontAlgn="base" latinLnBrk="1" hangingPunct="0">
        <a:spcBef>
          <a:spcPct val="0"/>
        </a:spcBef>
        <a:spcAft>
          <a:spcPct val="0"/>
        </a:spcAft>
        <a:defRPr sz="4000">
          <a:solidFill>
            <a:srgbClr val="C1EEFF"/>
          </a:solidFill>
          <a:latin typeface="Consolas" pitchFamily="49" charset="0"/>
          <a:ea typeface="HY중고딕" pitchFamily="18" charset="-127"/>
        </a:defRPr>
      </a:lvl5pPr>
      <a:lvl6pPr marL="457200" algn="l" rtl="0" fontAlgn="base" latinLnBrk="1">
        <a:spcBef>
          <a:spcPct val="0"/>
        </a:spcBef>
        <a:spcAft>
          <a:spcPct val="0"/>
        </a:spcAft>
        <a:defRPr sz="4000">
          <a:solidFill>
            <a:srgbClr val="C1EEFF"/>
          </a:solidFill>
          <a:latin typeface="Consolas" pitchFamily="49" charset="0"/>
          <a:ea typeface="HY중고딕" pitchFamily="18" charset="-127"/>
        </a:defRPr>
      </a:lvl6pPr>
      <a:lvl7pPr marL="914400" algn="l" rtl="0" fontAlgn="base" latinLnBrk="1">
        <a:spcBef>
          <a:spcPct val="0"/>
        </a:spcBef>
        <a:spcAft>
          <a:spcPct val="0"/>
        </a:spcAft>
        <a:defRPr sz="4000">
          <a:solidFill>
            <a:srgbClr val="C1EEFF"/>
          </a:solidFill>
          <a:latin typeface="Consolas" pitchFamily="49" charset="0"/>
          <a:ea typeface="HY중고딕" pitchFamily="18" charset="-127"/>
        </a:defRPr>
      </a:lvl7pPr>
      <a:lvl8pPr marL="1371600" algn="l" rtl="0" fontAlgn="base" latinLnBrk="1">
        <a:spcBef>
          <a:spcPct val="0"/>
        </a:spcBef>
        <a:spcAft>
          <a:spcPct val="0"/>
        </a:spcAft>
        <a:defRPr sz="4000">
          <a:solidFill>
            <a:srgbClr val="C1EEFF"/>
          </a:solidFill>
          <a:latin typeface="Consolas" pitchFamily="49" charset="0"/>
          <a:ea typeface="HY중고딕" pitchFamily="18" charset="-127"/>
        </a:defRPr>
      </a:lvl8pPr>
      <a:lvl9pPr marL="1828800" algn="l" rtl="0" fontAlgn="base" latinLnBrk="1">
        <a:spcBef>
          <a:spcPct val="0"/>
        </a:spcBef>
        <a:spcAft>
          <a:spcPct val="0"/>
        </a:spcAft>
        <a:defRPr sz="4000">
          <a:solidFill>
            <a:srgbClr val="C1EEFF"/>
          </a:solidFill>
          <a:latin typeface="Consolas" pitchFamily="49" charset="0"/>
          <a:ea typeface="HY중고딕" pitchFamily="18" charset="-127"/>
        </a:defRPr>
      </a:lvl9pPr>
      <a:extLst/>
    </p:titleStyle>
    <p:bodyStyle>
      <a:lvl1pPr marL="411163" indent="-342900" algn="l" rtl="0" eaLnBrk="0" fontAlgn="base" latinLnBrk="1"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latinLnBrk="1"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latinLnBrk="1"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latinLnBrk="1"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latinLnBrk="1"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1"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1"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1"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1"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1" hangingPunct="1">
        <a:defRPr kumimoji="0" kern="1200">
          <a:solidFill>
            <a:schemeClr val="tx1"/>
          </a:solidFill>
          <a:latin typeface="+mn-lt"/>
          <a:ea typeface="+mn-ea"/>
          <a:cs typeface="+mn-cs"/>
        </a:defRPr>
      </a:lvl1pPr>
      <a:lvl2pPr marL="457200" algn="l" rtl="0" eaLnBrk="1" latinLnBrk="1" hangingPunct="1">
        <a:defRPr kumimoji="0" kern="1200">
          <a:solidFill>
            <a:schemeClr val="tx1"/>
          </a:solidFill>
          <a:latin typeface="+mn-lt"/>
          <a:ea typeface="+mn-ea"/>
          <a:cs typeface="+mn-cs"/>
        </a:defRPr>
      </a:lvl2pPr>
      <a:lvl3pPr marL="914400" algn="l" rtl="0" eaLnBrk="1" latinLnBrk="1" hangingPunct="1">
        <a:defRPr kumimoji="0" kern="1200">
          <a:solidFill>
            <a:schemeClr val="tx1"/>
          </a:solidFill>
          <a:latin typeface="+mn-lt"/>
          <a:ea typeface="+mn-ea"/>
          <a:cs typeface="+mn-cs"/>
        </a:defRPr>
      </a:lvl3pPr>
      <a:lvl4pPr marL="1371600" algn="l" rtl="0" eaLnBrk="1" latinLnBrk="1" hangingPunct="1">
        <a:defRPr kumimoji="0" kern="1200">
          <a:solidFill>
            <a:schemeClr val="tx1"/>
          </a:solidFill>
          <a:latin typeface="+mn-lt"/>
          <a:ea typeface="+mn-ea"/>
          <a:cs typeface="+mn-cs"/>
        </a:defRPr>
      </a:lvl4pPr>
      <a:lvl5pPr marL="1828800" algn="l" rtl="0" eaLnBrk="1" latinLnBrk="1" hangingPunct="1">
        <a:defRPr kumimoji="0" kern="1200">
          <a:solidFill>
            <a:schemeClr val="tx1"/>
          </a:solidFill>
          <a:latin typeface="+mn-lt"/>
          <a:ea typeface="+mn-ea"/>
          <a:cs typeface="+mn-cs"/>
        </a:defRPr>
      </a:lvl5pPr>
      <a:lvl6pPr marL="2286000" algn="l" rtl="0" eaLnBrk="1" latinLnBrk="1" hangingPunct="1">
        <a:defRPr kumimoji="0" kern="1200">
          <a:solidFill>
            <a:schemeClr val="tx1"/>
          </a:solidFill>
          <a:latin typeface="+mn-lt"/>
          <a:ea typeface="+mn-ea"/>
          <a:cs typeface="+mn-cs"/>
        </a:defRPr>
      </a:lvl6pPr>
      <a:lvl7pPr marL="2743200" algn="l" rtl="0" eaLnBrk="1" latinLnBrk="1" hangingPunct="1">
        <a:defRPr kumimoji="0" kern="1200">
          <a:solidFill>
            <a:schemeClr val="tx1"/>
          </a:solidFill>
          <a:latin typeface="+mn-lt"/>
          <a:ea typeface="+mn-ea"/>
          <a:cs typeface="+mn-cs"/>
        </a:defRPr>
      </a:lvl7pPr>
      <a:lvl8pPr marL="3200400" algn="l" rtl="0" eaLnBrk="1" latinLnBrk="1" hangingPunct="1">
        <a:defRPr kumimoji="0" kern="1200">
          <a:solidFill>
            <a:schemeClr val="tx1"/>
          </a:solidFill>
          <a:latin typeface="+mn-lt"/>
          <a:ea typeface="+mn-ea"/>
          <a:cs typeface="+mn-cs"/>
        </a:defRPr>
      </a:lvl8pPr>
      <a:lvl9pPr marL="3657600" algn="l" rtl="0" eaLnBrk="1" latinLnBrk="1"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4067175" y="3644900"/>
            <a:ext cx="3600450" cy="366713"/>
          </a:xfrm>
          <a:prstGeom prst="rect">
            <a:avLst/>
          </a:prstGeom>
          <a:noFill/>
          <a:ln w="9525">
            <a:noFill/>
            <a:miter lim="800000"/>
            <a:headEnd/>
            <a:tailEnd/>
          </a:ln>
        </p:spPr>
        <p:txBody>
          <a:bodyPr>
            <a:spAutoFit/>
          </a:bodyPr>
          <a:lstStyle/>
          <a:p>
            <a:pPr>
              <a:spcBef>
                <a:spcPct val="50000"/>
              </a:spcBef>
            </a:pPr>
            <a:endParaRPr lang="ko-KR" altLang="ko-KR"/>
          </a:p>
        </p:txBody>
      </p:sp>
      <p:pic>
        <p:nvPicPr>
          <p:cNvPr id="4" name="그림 3">
            <a:extLst>
              <a:ext uri="{FF2B5EF4-FFF2-40B4-BE49-F238E27FC236}">
                <a16:creationId xmlns:a16="http://schemas.microsoft.com/office/drawing/2014/main" id="{B97B0777-5077-4614-9C38-B1D0AA9DC2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639" y="534954"/>
            <a:ext cx="3888432" cy="5788091"/>
          </a:xfrm>
          <a:prstGeom prst="rect">
            <a:avLst/>
          </a:prstGeom>
        </p:spPr>
      </p:pic>
      <p:sp>
        <p:nvSpPr>
          <p:cNvPr id="7" name="Text Box 2">
            <a:extLst>
              <a:ext uri="{FF2B5EF4-FFF2-40B4-BE49-F238E27FC236}">
                <a16:creationId xmlns:a16="http://schemas.microsoft.com/office/drawing/2014/main" id="{A061D57E-633A-4473-B2AA-DC83B58E6976}"/>
              </a:ext>
            </a:extLst>
          </p:cNvPr>
          <p:cNvSpPr txBox="1">
            <a:spLocks noChangeArrowheads="1"/>
          </p:cNvSpPr>
          <p:nvPr/>
        </p:nvSpPr>
        <p:spPr bwMode="auto">
          <a:xfrm>
            <a:off x="4956951" y="44625"/>
            <a:ext cx="3791513" cy="3170099"/>
          </a:xfrm>
          <a:prstGeom prst="rect">
            <a:avLst/>
          </a:prstGeom>
          <a:solidFill>
            <a:schemeClr val="bg1"/>
          </a:solidFill>
          <a:ln w="9525">
            <a:solidFill>
              <a:schemeClr val="bg1"/>
            </a:solidFill>
            <a:miter lim="800000"/>
            <a:headEnd/>
            <a:tailEnd/>
          </a:ln>
        </p:spPr>
        <p:txBody>
          <a:bodyPr wrap="square">
            <a:spAutoFit/>
          </a:bodyPr>
          <a:lstStyle/>
          <a:p>
            <a:pPr>
              <a:spcBef>
                <a:spcPct val="50000"/>
              </a:spcBef>
            </a:pPr>
            <a:endParaRPr lang="en-US" altLang="ko-KR" sz="2000" dirty="0">
              <a:latin typeface="HY목각파임B" pitchFamily="18" charset="-127"/>
              <a:ea typeface="HY목각파임B" pitchFamily="18" charset="-127"/>
            </a:endParaRPr>
          </a:p>
          <a:p>
            <a:pPr>
              <a:spcBef>
                <a:spcPct val="50000"/>
              </a:spcBef>
            </a:pPr>
            <a:r>
              <a:rPr lang="en-US" altLang="ko-KR" sz="1400" dirty="0">
                <a:latin typeface="HY목각파임B" pitchFamily="18" charset="-127"/>
                <a:ea typeface="HY목각파임B" pitchFamily="18" charset="-127"/>
              </a:rPr>
              <a:t>The Archaeological Type</a:t>
            </a:r>
          </a:p>
          <a:p>
            <a:pPr>
              <a:spcBef>
                <a:spcPct val="50000"/>
              </a:spcBef>
            </a:pPr>
            <a:r>
              <a:rPr lang="en-US" altLang="ko-KR" sz="1400" dirty="0">
                <a:latin typeface="HY목각파임B" pitchFamily="18" charset="-127"/>
                <a:ea typeface="HY목각파임B" pitchFamily="18" charset="-127"/>
              </a:rPr>
              <a:t>of </a:t>
            </a:r>
            <a:r>
              <a:rPr lang="en-US" altLang="ko-KR" sz="1400" dirty="0" err="1">
                <a:latin typeface="HY목각파임B" pitchFamily="18" charset="-127"/>
                <a:ea typeface="HY목각파임B" pitchFamily="18" charset="-127"/>
              </a:rPr>
              <a:t>Sambyeolcho</a:t>
            </a:r>
            <a:r>
              <a:rPr lang="en-US" altLang="ko-KR" sz="1400" dirty="0">
                <a:latin typeface="HY목각파임B" pitchFamily="18" charset="-127"/>
                <a:ea typeface="HY목각파임B" pitchFamily="18" charset="-127"/>
              </a:rPr>
              <a:t>, </a:t>
            </a:r>
          </a:p>
          <a:p>
            <a:pPr>
              <a:spcBef>
                <a:spcPct val="50000"/>
              </a:spcBef>
            </a:pPr>
            <a:r>
              <a:rPr lang="en-US" altLang="ko-KR" sz="1400" dirty="0" err="1">
                <a:latin typeface="HY목각파임B" pitchFamily="18" charset="-127"/>
                <a:ea typeface="HY목각파임B" pitchFamily="18" charset="-127"/>
              </a:rPr>
              <a:t>Goryeo</a:t>
            </a:r>
            <a:r>
              <a:rPr lang="en-US" altLang="ko-KR" sz="1400" dirty="0">
                <a:latin typeface="HY목각파임B" pitchFamily="18" charset="-127"/>
                <a:ea typeface="HY목각파임B" pitchFamily="18" charset="-127"/>
              </a:rPr>
              <a:t> Dynasty </a:t>
            </a:r>
          </a:p>
          <a:p>
            <a:pPr>
              <a:spcBef>
                <a:spcPct val="50000"/>
              </a:spcBef>
            </a:pPr>
            <a:r>
              <a:rPr lang="en-US" altLang="ko-KR" sz="1400" dirty="0">
                <a:latin typeface="HY목각파임B" pitchFamily="18" charset="-127"/>
                <a:ea typeface="HY목각파임B" pitchFamily="18" charset="-127"/>
              </a:rPr>
              <a:t>in Korean Peninsula </a:t>
            </a:r>
          </a:p>
          <a:p>
            <a:pPr>
              <a:spcBef>
                <a:spcPct val="50000"/>
              </a:spcBef>
            </a:pPr>
            <a:r>
              <a:rPr lang="en-US" altLang="ko-KR" sz="1400" dirty="0">
                <a:latin typeface="HY목각파임B" pitchFamily="18" charset="-127"/>
                <a:ea typeface="HY목각파임B" pitchFamily="18" charset="-127"/>
              </a:rPr>
              <a:t>and the Route of </a:t>
            </a:r>
          </a:p>
          <a:p>
            <a:pPr>
              <a:spcBef>
                <a:spcPct val="50000"/>
              </a:spcBef>
            </a:pPr>
            <a:r>
              <a:rPr lang="en-US" altLang="ko-KR" sz="1400" dirty="0">
                <a:latin typeface="HY목각파임B" pitchFamily="18" charset="-127"/>
                <a:ea typeface="HY목각파임B" pitchFamily="18" charset="-127"/>
              </a:rPr>
              <a:t>Mongol Empire Military Force </a:t>
            </a:r>
          </a:p>
          <a:p>
            <a:pPr>
              <a:spcBef>
                <a:spcPct val="50000"/>
              </a:spcBef>
            </a:pPr>
            <a:r>
              <a:rPr lang="en-US" altLang="ko-KR" sz="3600" b="1" dirty="0">
                <a:latin typeface="HY목각파임B" pitchFamily="18" charset="-127"/>
                <a:ea typeface="HY목각파임B" pitchFamily="18" charset="-127"/>
              </a:rPr>
              <a:t>     </a:t>
            </a:r>
            <a:r>
              <a:rPr lang="en-US" altLang="ko-KR" sz="2400" b="1" dirty="0">
                <a:latin typeface="휴먼매직체" pitchFamily="18" charset="-127"/>
                <a:ea typeface="휴먼매직체" pitchFamily="18" charset="-127"/>
              </a:rPr>
              <a:t>        </a:t>
            </a:r>
            <a:r>
              <a:rPr lang="en-US" altLang="ko-KR" sz="2800" b="1" dirty="0"/>
              <a:t>  </a:t>
            </a:r>
            <a:endParaRPr lang="ko-KR" altLang="en-US" sz="2800" b="1" dirty="0"/>
          </a:p>
        </p:txBody>
      </p:sp>
      <p:sp>
        <p:nvSpPr>
          <p:cNvPr id="8" name="Text Box 4">
            <a:extLst>
              <a:ext uri="{FF2B5EF4-FFF2-40B4-BE49-F238E27FC236}">
                <a16:creationId xmlns:a16="http://schemas.microsoft.com/office/drawing/2014/main" id="{A5D75F7B-4C27-4A28-A798-C6225B941145}"/>
              </a:ext>
            </a:extLst>
          </p:cNvPr>
          <p:cNvSpPr txBox="1">
            <a:spLocks noChangeArrowheads="1"/>
          </p:cNvSpPr>
          <p:nvPr/>
        </p:nvSpPr>
        <p:spPr bwMode="auto">
          <a:xfrm>
            <a:off x="4860032" y="2489114"/>
            <a:ext cx="4071965" cy="4324261"/>
          </a:xfrm>
          <a:prstGeom prst="rect">
            <a:avLst/>
          </a:prstGeom>
          <a:noFill/>
          <a:ln w="9525">
            <a:noFill/>
            <a:miter lim="800000"/>
            <a:headEnd/>
            <a:tailEnd/>
          </a:ln>
        </p:spPr>
        <p:txBody>
          <a:bodyPr wrap="square">
            <a:spAutoFit/>
          </a:bodyPr>
          <a:lstStyle/>
          <a:p>
            <a:pPr>
              <a:spcBef>
                <a:spcPct val="50000"/>
              </a:spcBef>
            </a:pPr>
            <a:r>
              <a:rPr lang="ko-KR" altLang="en-US" sz="2000" dirty="0">
                <a:solidFill>
                  <a:srgbClr val="FFC000"/>
                </a:solidFill>
              </a:rPr>
              <a:t>윤 형 원</a:t>
            </a:r>
            <a:r>
              <a:rPr lang="en-US" altLang="ko-KR" sz="2000" dirty="0">
                <a:solidFill>
                  <a:srgbClr val="FFC000"/>
                </a:solidFill>
              </a:rPr>
              <a:t>(</a:t>
            </a:r>
            <a:r>
              <a:rPr lang="ko-KR" altLang="en-US" sz="2000" dirty="0" err="1">
                <a:solidFill>
                  <a:srgbClr val="FFC000"/>
                </a:solidFill>
              </a:rPr>
              <a:t>국립김해박물관장</a:t>
            </a:r>
            <a:r>
              <a:rPr lang="en-US" altLang="ko-KR" sz="2000" dirty="0">
                <a:solidFill>
                  <a:srgbClr val="FFC000"/>
                </a:solidFill>
              </a:rPr>
              <a:t>)</a:t>
            </a:r>
          </a:p>
          <a:p>
            <a:pPr>
              <a:spcBef>
                <a:spcPct val="50000"/>
              </a:spcBef>
            </a:pPr>
            <a:r>
              <a:rPr lang="en-US" altLang="ko-KR" sz="1400" dirty="0"/>
              <a:t> </a:t>
            </a:r>
            <a:r>
              <a:rPr lang="en-US" altLang="ko-KR" sz="1400" dirty="0">
                <a:solidFill>
                  <a:srgbClr val="FFC000"/>
                </a:solidFill>
                <a:latin typeface="휴먼매직체" pitchFamily="18" charset="-127"/>
                <a:ea typeface="휴먼매직체" pitchFamily="18" charset="-127"/>
              </a:rPr>
              <a:t>Yun </a:t>
            </a:r>
            <a:r>
              <a:rPr lang="en-US" altLang="ko-KR" sz="1400" dirty="0" err="1">
                <a:solidFill>
                  <a:srgbClr val="FFC000"/>
                </a:solidFill>
                <a:latin typeface="휴먼매직체" pitchFamily="18" charset="-127"/>
                <a:ea typeface="휴먼매직체" pitchFamily="18" charset="-127"/>
              </a:rPr>
              <a:t>Hyeung</a:t>
            </a:r>
            <a:r>
              <a:rPr lang="en-US" altLang="ko-KR" sz="1400" dirty="0">
                <a:solidFill>
                  <a:srgbClr val="FFC000"/>
                </a:solidFill>
                <a:latin typeface="휴먼매직체" pitchFamily="18" charset="-127"/>
                <a:ea typeface="휴먼매직체" pitchFamily="18" charset="-127"/>
              </a:rPr>
              <a:t>-won (</a:t>
            </a:r>
            <a:r>
              <a:rPr lang="en-US" altLang="ko-KR" sz="1400" dirty="0" err="1">
                <a:solidFill>
                  <a:srgbClr val="FFC000"/>
                </a:solidFill>
                <a:latin typeface="휴먼매직체" pitchFamily="18" charset="-127"/>
                <a:ea typeface="휴먼매직체" pitchFamily="18" charset="-127"/>
              </a:rPr>
              <a:t>Yundorj</a:t>
            </a:r>
            <a:r>
              <a:rPr lang="en-US" altLang="ko-KR" sz="1400" dirty="0">
                <a:solidFill>
                  <a:srgbClr val="FFC000"/>
                </a:solidFill>
                <a:latin typeface="휴먼매직체" pitchFamily="18" charset="-127"/>
                <a:ea typeface="휴먼매직체" pitchFamily="18" charset="-127"/>
              </a:rPr>
              <a:t>) </a:t>
            </a:r>
          </a:p>
          <a:p>
            <a:pPr>
              <a:spcBef>
                <a:spcPct val="50000"/>
              </a:spcBef>
            </a:pPr>
            <a:r>
              <a:rPr lang="ko-KR" altLang="en-US" sz="1400" dirty="0" err="1">
                <a:latin typeface="휴먼매직체" pitchFamily="18" charset="-127"/>
                <a:ea typeface="휴먼매직체" pitchFamily="18" charset="-127"/>
              </a:rPr>
              <a:t>ㅇ</a:t>
            </a:r>
            <a:r>
              <a:rPr lang="ko-KR" altLang="en-US" sz="1400" dirty="0">
                <a:latin typeface="휴먼매직체" pitchFamily="18" charset="-127"/>
                <a:ea typeface="휴먼매직체" pitchFamily="18" charset="-127"/>
              </a:rPr>
              <a:t> </a:t>
            </a:r>
            <a:r>
              <a:rPr lang="en-US" altLang="ko-KR" sz="1400" dirty="0">
                <a:solidFill>
                  <a:srgbClr val="FFC000"/>
                </a:solidFill>
                <a:latin typeface="휴먼매직체" pitchFamily="18" charset="-127"/>
                <a:ea typeface="휴먼매직체" pitchFamily="18" charset="-127"/>
              </a:rPr>
              <a:t>Director</a:t>
            </a:r>
            <a:r>
              <a:rPr lang="en-US" altLang="ko-KR" sz="1400" dirty="0">
                <a:latin typeface="휴먼매직체" pitchFamily="18" charset="-127"/>
                <a:ea typeface="휴먼매직체" pitchFamily="18" charset="-127"/>
              </a:rPr>
              <a:t>, </a:t>
            </a:r>
          </a:p>
          <a:p>
            <a:pPr>
              <a:spcBef>
                <a:spcPct val="50000"/>
              </a:spcBef>
            </a:pPr>
            <a:r>
              <a:rPr lang="en-US" altLang="ko-KR" sz="1400" dirty="0">
                <a:latin typeface="휴먼매직체" pitchFamily="18" charset="-127"/>
                <a:ea typeface="휴먼매직체" pitchFamily="18" charset="-127"/>
              </a:rPr>
              <a:t>   The </a:t>
            </a:r>
            <a:r>
              <a:rPr lang="en-US" altLang="ko-KR" sz="1400" dirty="0" err="1">
                <a:latin typeface="휴먼매직체" pitchFamily="18" charset="-127"/>
                <a:ea typeface="휴먼매직체" pitchFamily="18" charset="-127"/>
              </a:rPr>
              <a:t>Gimhae</a:t>
            </a:r>
            <a:r>
              <a:rPr lang="en-US" altLang="ko-KR" sz="1400" dirty="0">
                <a:latin typeface="휴먼매직체" pitchFamily="18" charset="-127"/>
                <a:ea typeface="휴먼매직체" pitchFamily="18" charset="-127"/>
              </a:rPr>
              <a:t> National Museum of Korea </a:t>
            </a:r>
          </a:p>
          <a:p>
            <a:pPr>
              <a:spcBef>
                <a:spcPct val="50000"/>
              </a:spcBef>
            </a:pPr>
            <a:r>
              <a:rPr lang="ko-KR" altLang="en-US" sz="1400" dirty="0" err="1">
                <a:latin typeface="휴먼매직체" pitchFamily="18" charset="-127"/>
                <a:ea typeface="휴먼매직체" pitchFamily="18" charset="-127"/>
              </a:rPr>
              <a:t>ㅇ</a:t>
            </a:r>
            <a:r>
              <a:rPr lang="ko-KR" altLang="en-US" sz="1400" dirty="0">
                <a:latin typeface="휴먼매직체" pitchFamily="18" charset="-127"/>
                <a:ea typeface="휴먼매직체" pitchFamily="18" charset="-127"/>
              </a:rPr>
              <a:t> </a:t>
            </a:r>
            <a:r>
              <a:rPr lang="en-US" altLang="ko-KR" sz="1400" dirty="0">
                <a:solidFill>
                  <a:srgbClr val="FFC000"/>
                </a:solidFill>
                <a:latin typeface="휴먼매직체" pitchFamily="18" charset="-127"/>
                <a:ea typeface="휴먼매직체" pitchFamily="18" charset="-127"/>
              </a:rPr>
              <a:t>Previous Chairman(2019-2022)</a:t>
            </a:r>
            <a:r>
              <a:rPr lang="en-US" altLang="ko-KR" sz="1400" dirty="0">
                <a:latin typeface="휴먼매직체" pitchFamily="18" charset="-127"/>
                <a:ea typeface="휴먼매직체" pitchFamily="18" charset="-127"/>
              </a:rPr>
              <a:t>, </a:t>
            </a:r>
          </a:p>
          <a:p>
            <a:pPr>
              <a:spcBef>
                <a:spcPct val="50000"/>
              </a:spcBef>
            </a:pPr>
            <a:r>
              <a:rPr lang="en-US" altLang="ko-KR" sz="1400" dirty="0">
                <a:latin typeface="휴먼매직체" pitchFamily="18" charset="-127"/>
                <a:ea typeface="휴먼매직체" pitchFamily="18" charset="-127"/>
              </a:rPr>
              <a:t>   The</a:t>
            </a:r>
            <a:r>
              <a:rPr lang="ko-KR" altLang="en-US" sz="1400" dirty="0">
                <a:latin typeface="휴먼매직체" pitchFamily="18" charset="-127"/>
                <a:ea typeface="휴먼매직체" pitchFamily="18" charset="-127"/>
              </a:rPr>
              <a:t> </a:t>
            </a:r>
            <a:r>
              <a:rPr lang="en-US" altLang="ko-KR" sz="1400" dirty="0">
                <a:latin typeface="휴먼매직체" pitchFamily="18" charset="-127"/>
                <a:ea typeface="휴먼매직체" pitchFamily="18" charset="-127"/>
              </a:rPr>
              <a:t>Korean Association </a:t>
            </a:r>
          </a:p>
          <a:p>
            <a:pPr>
              <a:spcBef>
                <a:spcPct val="50000"/>
              </a:spcBef>
            </a:pPr>
            <a:r>
              <a:rPr lang="en-US" altLang="ko-KR" sz="1400" dirty="0">
                <a:latin typeface="휴먼매직체" pitchFamily="18" charset="-127"/>
                <a:ea typeface="휴먼매직체" pitchFamily="18" charset="-127"/>
              </a:rPr>
              <a:t>   for Central Asian Studies(KACAS)</a:t>
            </a:r>
          </a:p>
          <a:p>
            <a:pPr marL="171450" indent="-171450">
              <a:spcBef>
                <a:spcPct val="50000"/>
              </a:spcBef>
              <a:buFontTx/>
              <a:buChar char="-"/>
            </a:pPr>
            <a:r>
              <a:rPr lang="en-US" altLang="ko-KR" sz="1400" kern="1200" dirty="0">
                <a:solidFill>
                  <a:srgbClr val="FFC000"/>
                </a:solidFill>
                <a:effectLst/>
                <a:latin typeface="Times New Roman" panose="02020603050405020304" pitchFamily="18" charset="0"/>
                <a:ea typeface="휴먼매직체" panose="02030504000101010101" pitchFamily="18" charset="-127"/>
                <a:cs typeface="굴림" panose="020B0600000101010101" pitchFamily="50" charset="-127"/>
              </a:rPr>
              <a:t>Doctor of Honor</a:t>
            </a:r>
            <a:r>
              <a:rPr lang="en-US" altLang="ko-KR" sz="1400" kern="1200" dirty="0">
                <a:effectLst/>
                <a:latin typeface="Times New Roman" panose="02020603050405020304" pitchFamily="18" charset="0"/>
                <a:ea typeface="휴먼매직체" panose="02030504000101010101" pitchFamily="18" charset="-127"/>
                <a:cs typeface="굴림" panose="020B0600000101010101" pitchFamily="50" charset="-127"/>
              </a:rPr>
              <a:t> (2008, Institute of Archaeology,       Mongol Academy of Sciences)</a:t>
            </a:r>
          </a:p>
          <a:p>
            <a:pPr marL="171450" indent="-171450">
              <a:spcBef>
                <a:spcPct val="50000"/>
              </a:spcBef>
              <a:buFontTx/>
              <a:buChar char="-"/>
            </a:pPr>
            <a:r>
              <a:rPr lang="en-US" altLang="ko-KR" sz="1400" kern="1200" dirty="0" err="1">
                <a:solidFill>
                  <a:srgbClr val="FFC000"/>
                </a:solidFill>
                <a:effectLst/>
                <a:latin typeface="Times New Roman" panose="02020603050405020304" pitchFamily="18" charset="0"/>
                <a:ea typeface="휴먼매직체" panose="02030504000101010101" pitchFamily="18" charset="-127"/>
                <a:cs typeface="굴림" panose="020B0600000101010101" pitchFamily="50" charset="-127"/>
              </a:rPr>
              <a:t>Deploma</a:t>
            </a:r>
            <a:r>
              <a:rPr lang="en-US" altLang="ko-KR" sz="1400" kern="1200" dirty="0">
                <a:solidFill>
                  <a:srgbClr val="FFC000"/>
                </a:solidFill>
                <a:effectLst/>
                <a:latin typeface="Times New Roman" panose="02020603050405020304" pitchFamily="18" charset="0"/>
                <a:ea typeface="휴먼매직체" panose="02030504000101010101" pitchFamily="18" charset="-127"/>
                <a:cs typeface="굴림" panose="020B0600000101010101" pitchFamily="50" charset="-127"/>
              </a:rPr>
              <a:t> of Honor </a:t>
            </a:r>
            <a:r>
              <a:rPr lang="en-US" altLang="ko-KR" sz="1400" kern="1200" dirty="0">
                <a:effectLst/>
                <a:latin typeface="Times New Roman" panose="02020603050405020304" pitchFamily="18" charset="0"/>
                <a:ea typeface="휴먼매직체" panose="02030504000101010101" pitchFamily="18" charset="-127"/>
                <a:cs typeface="굴림" panose="020B0600000101010101" pitchFamily="50" charset="-127"/>
              </a:rPr>
              <a:t>(2010, Mongol Academy of Sciences)</a:t>
            </a:r>
          </a:p>
          <a:p>
            <a:pPr marL="171450" indent="-171450">
              <a:spcBef>
                <a:spcPct val="50000"/>
              </a:spcBef>
              <a:buFontTx/>
              <a:buChar char="-"/>
            </a:pPr>
            <a:r>
              <a:rPr lang="en-US" altLang="ko-KR" sz="1400" kern="1200" dirty="0">
                <a:solidFill>
                  <a:srgbClr val="FFC000"/>
                </a:solidFill>
                <a:effectLst/>
                <a:latin typeface="Times New Roman" panose="02020603050405020304" pitchFamily="18" charset="0"/>
                <a:ea typeface="휴먼매직체" panose="02030504000101010101" pitchFamily="18" charset="-127"/>
                <a:cs typeface="굴림" panose="020B0600000101010101" pitchFamily="50" charset="-127"/>
              </a:rPr>
              <a:t>The Order of Polar Star </a:t>
            </a:r>
            <a:r>
              <a:rPr lang="en-US" altLang="ko-KR" sz="1400" kern="1200" dirty="0">
                <a:effectLst/>
                <a:latin typeface="Times New Roman" panose="02020603050405020304" pitchFamily="18" charset="0"/>
                <a:ea typeface="휴먼매직체" panose="02030504000101010101" pitchFamily="18" charset="-127"/>
                <a:cs typeface="굴림" panose="020B0600000101010101" pitchFamily="50" charset="-127"/>
              </a:rPr>
              <a:t>(</a:t>
            </a:r>
            <a:r>
              <a:rPr lang="en-US" altLang="ko-KR" sz="1400" kern="1200" dirty="0" err="1">
                <a:effectLst/>
                <a:latin typeface="Times New Roman" panose="02020603050405020304" pitchFamily="18" charset="0"/>
                <a:ea typeface="휴먼매직체" panose="02030504000101010101" pitchFamily="18" charset="-127"/>
                <a:cs typeface="굴림" panose="020B0600000101010101" pitchFamily="50" charset="-127"/>
              </a:rPr>
              <a:t>Altan-Gadas</a:t>
            </a:r>
            <a:r>
              <a:rPr lang="en-US" altLang="ko-KR" sz="1400" kern="1200" dirty="0">
                <a:effectLst/>
                <a:latin typeface="Times New Roman" panose="02020603050405020304" pitchFamily="18" charset="0"/>
                <a:ea typeface="휴먼매직체" panose="02030504000101010101" pitchFamily="18" charset="-127"/>
                <a:cs typeface="굴림" panose="020B0600000101010101" pitchFamily="50" charset="-127"/>
              </a:rPr>
              <a:t>, 2022, President of Mongolia)</a:t>
            </a:r>
            <a:endParaRPr lang="ko-KR" altLang="ko-KR" sz="1400" dirty="0">
              <a:effectLst/>
              <a:latin typeface="굴림" panose="020B0600000101010101" pitchFamily="50" charset="-127"/>
              <a:ea typeface="휴먼매직체" panose="02030504000101010101" pitchFamily="18" charset="-127"/>
              <a:cs typeface="굴림" panose="020B0600000101010101" pitchFamily="50" charset="-127"/>
            </a:endParaRPr>
          </a:p>
          <a:p>
            <a:pPr>
              <a:spcBef>
                <a:spcPct val="50000"/>
              </a:spcBef>
            </a:pPr>
            <a:endParaRPr lang="en-US" altLang="ko-KR" sz="1600" dirty="0">
              <a:latin typeface="휴먼매직체" pitchFamily="18" charset="-127"/>
              <a:ea typeface="휴먼매직체" pitchFamily="18" charset="-127"/>
            </a:endParaRPr>
          </a:p>
        </p:txBody>
      </p:sp>
      <p:sp>
        <p:nvSpPr>
          <p:cNvPr id="9" name="TextBox 8">
            <a:extLst>
              <a:ext uri="{FF2B5EF4-FFF2-40B4-BE49-F238E27FC236}">
                <a16:creationId xmlns:a16="http://schemas.microsoft.com/office/drawing/2014/main" id="{378F791F-6F36-47A0-BD36-5C1BF900A459}"/>
              </a:ext>
            </a:extLst>
          </p:cNvPr>
          <p:cNvSpPr txBox="1"/>
          <p:nvPr/>
        </p:nvSpPr>
        <p:spPr>
          <a:xfrm>
            <a:off x="472839" y="44625"/>
            <a:ext cx="8340745" cy="369332"/>
          </a:xfrm>
          <a:prstGeom prst="rect">
            <a:avLst/>
          </a:prstGeom>
          <a:noFill/>
        </p:spPr>
        <p:txBody>
          <a:bodyPr wrap="none" rtlCol="0">
            <a:spAutoFit/>
          </a:bodyPr>
          <a:lstStyle/>
          <a:p>
            <a:r>
              <a:rPr lang="en-US" altLang="ko-KR" dirty="0">
                <a:solidFill>
                  <a:srgbClr val="FFC000"/>
                </a:solidFill>
              </a:rPr>
              <a:t>Trans-Altai Sustainability Dialogue : Peace, Justice, and Strong Institutions</a:t>
            </a:r>
            <a:endParaRPr lang="ko-KR" altLang="en-US" dirty="0">
              <a:solidFill>
                <a:srgbClr val="FFC000"/>
              </a:solidFill>
            </a:endParaRPr>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2BCF27B9-F9E0-4C7A-A3B9-A6FF07D48352}"/>
              </a:ext>
            </a:extLst>
          </p:cNvPr>
          <p:cNvSpPr>
            <a:spLocks noGrp="1"/>
          </p:cNvSpPr>
          <p:nvPr>
            <p:ph idx="1"/>
          </p:nvPr>
        </p:nvSpPr>
        <p:spPr>
          <a:xfrm>
            <a:off x="971600" y="692696"/>
            <a:ext cx="7772400" cy="4572000"/>
          </a:xfrm>
        </p:spPr>
        <p:txBody>
          <a:bodyPr/>
          <a:lstStyle/>
          <a:p>
            <a:pPr latinLnBrk="0"/>
            <a:r>
              <a:rPr lang="en-US" altLang="ko-KR" dirty="0"/>
              <a:t>After conquering the stronghold of </a:t>
            </a:r>
            <a:r>
              <a:rPr lang="en-US" altLang="ko-KR" dirty="0" err="1"/>
              <a:t>Sambyeolcho</a:t>
            </a:r>
            <a:r>
              <a:rPr lang="en-US" altLang="ko-KR" dirty="0"/>
              <a:t> in 1273, the Yuan Dynasty changed the name of the island to </a:t>
            </a:r>
            <a:r>
              <a:rPr lang="en-US" altLang="ko-KR" dirty="0" err="1"/>
              <a:t>Jeju</a:t>
            </a:r>
            <a:r>
              <a:rPr lang="en-US" altLang="ko-KR" dirty="0"/>
              <a:t>, meaning ‘a place where everything is perfect’. They installed the </a:t>
            </a:r>
            <a:r>
              <a:rPr lang="en-US" altLang="ko-KR" dirty="0" err="1"/>
              <a:t>Tamra</a:t>
            </a:r>
            <a:r>
              <a:rPr lang="en-US" altLang="ko-KR" dirty="0"/>
              <a:t> General Headquarters and dispatched </a:t>
            </a:r>
            <a:r>
              <a:rPr lang="en-US" altLang="ko-KR" dirty="0" err="1"/>
              <a:t>Darughachi</a:t>
            </a:r>
            <a:r>
              <a:rPr lang="en-US" altLang="ko-KR" dirty="0"/>
              <a:t> directly to station troops and set up army agriculture, called </a:t>
            </a:r>
            <a:r>
              <a:rPr lang="en-US" altLang="ko-KR" i="1" dirty="0" err="1"/>
              <a:t>dunjeon</a:t>
            </a:r>
            <a:r>
              <a:rPr lang="en-US" altLang="ko-KR" dirty="0"/>
              <a:t> (</a:t>
            </a:r>
            <a:r>
              <a:rPr lang="ko-KR" altLang="ko-KR" dirty="0"/>
              <a:t>屯田</a:t>
            </a:r>
            <a:r>
              <a:rPr lang="en-US" altLang="ko-KR" dirty="0"/>
              <a:t>). The Mongols’ direct administration of </a:t>
            </a:r>
            <a:r>
              <a:rPr lang="en-US" altLang="ko-KR" dirty="0" err="1"/>
              <a:t>Jeju</a:t>
            </a:r>
            <a:r>
              <a:rPr lang="en-US" altLang="ko-KR" dirty="0"/>
              <a:t> Island played a role in raising horses, building ships, preparing for the Japanese expedition, and monitoring the </a:t>
            </a:r>
            <a:r>
              <a:rPr lang="en-US" altLang="ko-KR" dirty="0" err="1"/>
              <a:t>Goryeo</a:t>
            </a:r>
            <a:r>
              <a:rPr lang="en-US" altLang="ko-KR" dirty="0"/>
              <a:t> court and troops. </a:t>
            </a:r>
          </a:p>
          <a:p>
            <a:pPr latinLnBrk="0"/>
            <a:endParaRPr lang="en-US" altLang="ko-KR" dirty="0"/>
          </a:p>
        </p:txBody>
      </p:sp>
    </p:spTree>
    <p:extLst>
      <p:ext uri="{BB962C8B-B14F-4D97-AF65-F5344CB8AC3E}">
        <p14:creationId xmlns:p14="http://schemas.microsoft.com/office/powerpoint/2010/main" val="311094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1B54C59E-5875-4DEB-9628-B3C1A8C66C64}"/>
              </a:ext>
            </a:extLst>
          </p:cNvPr>
          <p:cNvSpPr>
            <a:spLocks noGrp="1"/>
          </p:cNvSpPr>
          <p:nvPr>
            <p:ph idx="1"/>
          </p:nvPr>
        </p:nvSpPr>
        <p:spPr>
          <a:xfrm>
            <a:off x="1043608" y="836712"/>
            <a:ext cx="7772400" cy="4572000"/>
          </a:xfrm>
        </p:spPr>
        <p:txBody>
          <a:bodyPr/>
          <a:lstStyle/>
          <a:p>
            <a:pPr latinLnBrk="0"/>
            <a:r>
              <a:rPr lang="en-US" altLang="ko-KR" dirty="0"/>
              <a:t>The Mongols’ dominance over </a:t>
            </a:r>
            <a:r>
              <a:rPr lang="en-US" altLang="ko-KR" dirty="0" err="1"/>
              <a:t>Jeju</a:t>
            </a:r>
            <a:r>
              <a:rPr lang="en-US" altLang="ko-KR" dirty="0"/>
              <a:t> Island had lasted for 98 years until the ‘</a:t>
            </a:r>
            <a:r>
              <a:rPr lang="en-US" altLang="ko-KR" dirty="0" err="1"/>
              <a:t>Mok</a:t>
            </a:r>
            <a:r>
              <a:rPr lang="en-US" altLang="ko-KR" dirty="0"/>
              <a:t>-ho Rebellion’ broke out in 1374 in the 23rd year of King </a:t>
            </a:r>
            <a:r>
              <a:rPr lang="en-US" altLang="ko-KR" dirty="0" err="1"/>
              <a:t>Gongmin’s</a:t>
            </a:r>
            <a:r>
              <a:rPr lang="en-US" altLang="ko-KR" dirty="0"/>
              <a:t> reign and was suppressed by General Choe Yeong. </a:t>
            </a:r>
            <a:endParaRPr lang="ko-KR" altLang="ko-KR" dirty="0"/>
          </a:p>
          <a:p>
            <a:endParaRPr lang="ko-KR" altLang="en-US" dirty="0"/>
          </a:p>
        </p:txBody>
      </p:sp>
    </p:spTree>
    <p:extLst>
      <p:ext uri="{BB962C8B-B14F-4D97-AF65-F5344CB8AC3E}">
        <p14:creationId xmlns:p14="http://schemas.microsoft.com/office/powerpoint/2010/main" val="1665441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descr="052.JPG"/>
          <p:cNvPicPr>
            <a:picLocks noGrp="1" noChangeAspect="1"/>
          </p:cNvPicPr>
          <p:nvPr>
            <p:ph idx="1"/>
          </p:nvPr>
        </p:nvPicPr>
        <p:blipFill>
          <a:blip r:embed="rId2" cstate="print"/>
          <a:stretch>
            <a:fillRect/>
          </a:stretch>
        </p:blipFill>
        <p:spPr>
          <a:xfrm rot="5400000">
            <a:off x="1666860" y="1119166"/>
            <a:ext cx="6096000" cy="4572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descr="035.JPG"/>
          <p:cNvPicPr>
            <a:picLocks noGrp="1" noChangeAspect="1"/>
          </p:cNvPicPr>
          <p:nvPr>
            <p:ph idx="1"/>
          </p:nvPr>
        </p:nvPicPr>
        <p:blipFill>
          <a:blip r:embed="rId2" cstate="print"/>
          <a:stretch>
            <a:fillRect/>
          </a:stretch>
        </p:blipFill>
        <p:spPr>
          <a:xfrm rot="5400000">
            <a:off x="395266" y="390496"/>
            <a:ext cx="8839200" cy="66294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242120F-7EEC-46A7-9F50-F7257B80F6D3}"/>
              </a:ext>
            </a:extLst>
          </p:cNvPr>
          <p:cNvSpPr>
            <a:spLocks noGrp="1"/>
          </p:cNvSpPr>
          <p:nvPr>
            <p:ph type="title"/>
          </p:nvPr>
        </p:nvSpPr>
        <p:spPr/>
        <p:txBody>
          <a:bodyPr/>
          <a:lstStyle/>
          <a:p>
            <a:r>
              <a:rPr lang="en-US" altLang="ko-KR" b="1" dirty="0"/>
              <a:t>Archaeological types of </a:t>
            </a:r>
            <a:r>
              <a:rPr lang="en-US" altLang="ko-KR" b="1" dirty="0" err="1"/>
              <a:t>Goryeo</a:t>
            </a:r>
            <a:r>
              <a:rPr lang="en-US" altLang="ko-KR" b="1" dirty="0"/>
              <a:t> </a:t>
            </a:r>
            <a:r>
              <a:rPr lang="en-US" altLang="ko-KR" b="1" dirty="0" err="1"/>
              <a:t>Sambyeolcho</a:t>
            </a:r>
            <a:br>
              <a:rPr lang="ko-KR" altLang="ko-KR" dirty="0"/>
            </a:br>
            <a:endParaRPr lang="ko-KR" altLang="en-US" dirty="0"/>
          </a:p>
        </p:txBody>
      </p:sp>
      <p:sp>
        <p:nvSpPr>
          <p:cNvPr id="3" name="내용 개체 틀 2">
            <a:extLst>
              <a:ext uri="{FF2B5EF4-FFF2-40B4-BE49-F238E27FC236}">
                <a16:creationId xmlns:a16="http://schemas.microsoft.com/office/drawing/2014/main" id="{58B0EB20-D1D2-403C-99FC-BAB47B7E4D6B}"/>
              </a:ext>
            </a:extLst>
          </p:cNvPr>
          <p:cNvSpPr>
            <a:spLocks noGrp="1"/>
          </p:cNvSpPr>
          <p:nvPr>
            <p:ph idx="1"/>
          </p:nvPr>
        </p:nvSpPr>
        <p:spPr/>
        <p:txBody>
          <a:bodyPr/>
          <a:lstStyle/>
          <a:p>
            <a:pPr latinLnBrk="0"/>
            <a:r>
              <a:rPr lang="en-US" altLang="ko-KR" b="1" i="1" dirty="0" err="1"/>
              <a:t>Ganghwa</a:t>
            </a:r>
            <a:r>
              <a:rPr lang="en-US" altLang="ko-KR" b="1" i="1" dirty="0"/>
              <a:t> Island Fortress                                                                 </a:t>
            </a:r>
            <a:endParaRPr lang="ko-KR" altLang="ko-KR" dirty="0"/>
          </a:p>
          <a:p>
            <a:pPr latinLnBrk="0"/>
            <a:r>
              <a:rPr lang="en-US" altLang="ko-KR" dirty="0" err="1"/>
              <a:t>Ganghwa</a:t>
            </a:r>
            <a:r>
              <a:rPr lang="en-US" altLang="ko-KR" dirty="0"/>
              <a:t> Island in the </a:t>
            </a:r>
            <a:r>
              <a:rPr lang="en-US" altLang="ko-KR" dirty="0" err="1"/>
              <a:t>Ganghwa</a:t>
            </a:r>
            <a:r>
              <a:rPr lang="en-US" altLang="ko-KR" dirty="0"/>
              <a:t> period had an outer and a middle structure, and although there was no record of construction, it was a triple structure with an inner structure. The </a:t>
            </a:r>
            <a:r>
              <a:rPr lang="en-US" altLang="ko-KR" dirty="0" err="1"/>
              <a:t>Ganghwa</a:t>
            </a:r>
            <a:r>
              <a:rPr lang="en-US" altLang="ko-KR" dirty="0"/>
              <a:t> </a:t>
            </a:r>
            <a:r>
              <a:rPr lang="en-US" altLang="ko-KR" dirty="0" err="1"/>
              <a:t>Jungseong</a:t>
            </a:r>
            <a:r>
              <a:rPr lang="en-US" altLang="ko-KR" dirty="0"/>
              <a:t> (Middle Structure) Fortress was first excavated in 2009, and the construction process is largely based on foundation formation and inner waterway</a:t>
            </a:r>
            <a:endParaRPr lang="ko-KR" altLang="en-US" dirty="0"/>
          </a:p>
        </p:txBody>
      </p:sp>
    </p:spTree>
    <p:extLst>
      <p:ext uri="{BB962C8B-B14F-4D97-AF65-F5344CB8AC3E}">
        <p14:creationId xmlns:p14="http://schemas.microsoft.com/office/powerpoint/2010/main" val="215112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DDBD8756-E1A8-40A6-86A6-537F2D00099B}"/>
              </a:ext>
            </a:extLst>
          </p:cNvPr>
          <p:cNvSpPr>
            <a:spLocks noGrp="1"/>
          </p:cNvSpPr>
          <p:nvPr>
            <p:ph idx="1"/>
          </p:nvPr>
        </p:nvSpPr>
        <p:spPr>
          <a:xfrm>
            <a:off x="899592" y="764704"/>
            <a:ext cx="7772400" cy="4572000"/>
          </a:xfrm>
        </p:spPr>
        <p:txBody>
          <a:bodyPr/>
          <a:lstStyle/>
          <a:p>
            <a:pPr latinLnBrk="0"/>
            <a:r>
              <a:rPr lang="en-US" altLang="ko-KR" dirty="0"/>
              <a:t>formation → stylobate stone churn formation → center plinth mound formation after lumber facility installation → cladding formation → inner and outer mound embankment → outer skin. It can be classified according to the composition of the soil. Thirteen building sites were identified in the </a:t>
            </a:r>
            <a:r>
              <a:rPr lang="en-US" altLang="ko-KR" dirty="0" err="1"/>
              <a:t>Okrim-ri</a:t>
            </a:r>
            <a:r>
              <a:rPr lang="en-US" altLang="ko-KR" dirty="0"/>
              <a:t> area, and a large number of roof tiles and celadon were jointly excavated. </a:t>
            </a:r>
            <a:r>
              <a:rPr lang="en-US" altLang="ko-KR" b="1" dirty="0"/>
              <a:t> </a:t>
            </a:r>
            <a:endParaRPr lang="ko-KR" altLang="ko-KR" b="1" dirty="0"/>
          </a:p>
          <a:p>
            <a:endParaRPr lang="ko-KR" altLang="en-US" dirty="0"/>
          </a:p>
        </p:txBody>
      </p:sp>
    </p:spTree>
    <p:extLst>
      <p:ext uri="{BB962C8B-B14F-4D97-AF65-F5344CB8AC3E}">
        <p14:creationId xmlns:p14="http://schemas.microsoft.com/office/powerpoint/2010/main" val="2580452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3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3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3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3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p:txBody>
          <a:bodyPr/>
          <a:lstStyle/>
          <a:p>
            <a:pPr>
              <a:defRPr/>
            </a:pPr>
            <a:endParaRPr lang="ko-KR" altLang="en-US"/>
          </a:p>
        </p:txBody>
      </p:sp>
      <p:graphicFrame>
        <p:nvGraphicFramePr>
          <p:cNvPr id="10" name="내용 개체 틀 9"/>
          <p:cNvGraphicFramePr>
            <a:graphicFrameLocks noGrp="1"/>
          </p:cNvGraphicFramePr>
          <p:nvPr>
            <p:ph idx="1"/>
          </p:nvPr>
        </p:nvGraphicFramePr>
        <p:xfrm>
          <a:off x="914400" y="178435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타원 1"/>
          <p:cNvSpPr/>
          <p:nvPr/>
        </p:nvSpPr>
        <p:spPr>
          <a:xfrm>
            <a:off x="7839075" y="2552700"/>
            <a:ext cx="344488" cy="3206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dirty="0">
                <a:solidFill>
                  <a:schemeClr val="accent2"/>
                </a:solidFill>
              </a:rPr>
              <a:t>N</a:t>
            </a:r>
            <a:endParaRPr lang="ko-KR" altLang="en-US" dirty="0">
              <a:solidFill>
                <a:schemeClr val="accent2"/>
              </a:solidFill>
            </a:endParaRPr>
          </a:p>
        </p:txBody>
      </p:sp>
      <p:sp>
        <p:nvSpPr>
          <p:cNvPr id="6" name="타원 5"/>
          <p:cNvSpPr/>
          <p:nvPr/>
        </p:nvSpPr>
        <p:spPr>
          <a:xfrm>
            <a:off x="5645150" y="3328988"/>
            <a:ext cx="2640013" cy="17637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dirty="0">
                <a:solidFill>
                  <a:schemeClr val="accent2"/>
                </a:solidFill>
              </a:rPr>
              <a:t>Han</a:t>
            </a:r>
            <a:endParaRPr lang="ko-KR" altLang="en-US" dirty="0">
              <a:solidFill>
                <a:schemeClr val="accent2"/>
              </a:solidFill>
            </a:endParaRPr>
          </a:p>
        </p:txBody>
      </p:sp>
      <p:sp>
        <p:nvSpPr>
          <p:cNvPr id="7" name="타원 6"/>
          <p:cNvSpPr/>
          <p:nvPr/>
        </p:nvSpPr>
        <p:spPr>
          <a:xfrm>
            <a:off x="5059363" y="1557338"/>
            <a:ext cx="2087562" cy="20875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dirty="0" err="1">
                <a:solidFill>
                  <a:schemeClr val="accent2"/>
                </a:solidFill>
              </a:rPr>
              <a:t>Hunnu</a:t>
            </a:r>
            <a:endParaRPr lang="ko-KR" altLang="en-US" dirty="0">
              <a:solidFill>
                <a:schemeClr val="accent2"/>
              </a:solidFill>
            </a:endParaRPr>
          </a:p>
        </p:txBody>
      </p:sp>
      <p:sp>
        <p:nvSpPr>
          <p:cNvPr id="8" name="타원 7"/>
          <p:cNvSpPr/>
          <p:nvPr/>
        </p:nvSpPr>
        <p:spPr>
          <a:xfrm>
            <a:off x="8302625" y="2738438"/>
            <a:ext cx="219075" cy="2619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1" name="타원 10"/>
          <p:cNvSpPr/>
          <p:nvPr/>
        </p:nvSpPr>
        <p:spPr>
          <a:xfrm>
            <a:off x="250825" y="1484313"/>
            <a:ext cx="1081088" cy="13858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400" dirty="0">
                <a:solidFill>
                  <a:schemeClr val="accent2"/>
                </a:solidFill>
              </a:rPr>
              <a:t>Greek-Roma</a:t>
            </a:r>
            <a:endParaRPr lang="ko-KR" altLang="en-US" sz="1400" dirty="0">
              <a:solidFill>
                <a:schemeClr val="accent2"/>
              </a:solidFill>
            </a:endParaRPr>
          </a:p>
        </p:txBody>
      </p:sp>
      <p:sp>
        <p:nvSpPr>
          <p:cNvPr id="12" name="타원 11"/>
          <p:cNvSpPr/>
          <p:nvPr/>
        </p:nvSpPr>
        <p:spPr>
          <a:xfrm>
            <a:off x="71438" y="3429000"/>
            <a:ext cx="971550" cy="116363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dirty="0">
                <a:solidFill>
                  <a:schemeClr val="accent2"/>
                </a:solidFill>
              </a:rPr>
              <a:t>Egypt</a:t>
            </a:r>
            <a:endParaRPr lang="ko-KR" altLang="en-US" sz="1600" dirty="0">
              <a:solidFill>
                <a:schemeClr val="accent2"/>
              </a:solidFill>
            </a:endParaRPr>
          </a:p>
        </p:txBody>
      </p:sp>
      <p:sp>
        <p:nvSpPr>
          <p:cNvPr id="13" name="타원 12"/>
          <p:cNvSpPr/>
          <p:nvPr/>
        </p:nvSpPr>
        <p:spPr>
          <a:xfrm>
            <a:off x="2124075" y="3981450"/>
            <a:ext cx="1516063" cy="12239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dirty="0">
                <a:solidFill>
                  <a:schemeClr val="accent2"/>
                </a:solidFill>
              </a:rPr>
              <a:t>Persia</a:t>
            </a:r>
            <a:endParaRPr lang="ko-KR" altLang="en-US" dirty="0">
              <a:solidFill>
                <a:schemeClr val="accent2"/>
              </a:solidFill>
            </a:endParaRPr>
          </a:p>
        </p:txBody>
      </p:sp>
      <p:sp>
        <p:nvSpPr>
          <p:cNvPr id="14" name="타원 13"/>
          <p:cNvSpPr/>
          <p:nvPr/>
        </p:nvSpPr>
        <p:spPr>
          <a:xfrm>
            <a:off x="6899275" y="4941888"/>
            <a:ext cx="939800" cy="8715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dirty="0">
                <a:solidFill>
                  <a:schemeClr val="accent2"/>
                </a:solidFill>
              </a:rPr>
              <a:t>Viet</a:t>
            </a:r>
            <a:endParaRPr lang="ko-KR" altLang="en-US" dirty="0">
              <a:solidFill>
                <a:schemeClr val="accent2"/>
              </a:solidFill>
            </a:endParaRPr>
          </a:p>
        </p:txBody>
      </p:sp>
      <p:sp>
        <p:nvSpPr>
          <p:cNvPr id="15" name="타원 14"/>
          <p:cNvSpPr/>
          <p:nvPr/>
        </p:nvSpPr>
        <p:spPr>
          <a:xfrm>
            <a:off x="4787900" y="4041775"/>
            <a:ext cx="971550" cy="9001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6" name="타원 15"/>
          <p:cNvSpPr/>
          <p:nvPr/>
        </p:nvSpPr>
        <p:spPr>
          <a:xfrm>
            <a:off x="7005638" y="2451100"/>
            <a:ext cx="833437" cy="5238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dirty="0" err="1">
                <a:solidFill>
                  <a:schemeClr val="accent2"/>
                </a:solidFill>
              </a:rPr>
              <a:t>Senbi</a:t>
            </a:r>
            <a:endParaRPr lang="ko-KR" altLang="en-US" sz="1200" dirty="0">
              <a:solidFill>
                <a:schemeClr val="accent2"/>
              </a:solidFill>
            </a:endParaRPr>
          </a:p>
        </p:txBody>
      </p:sp>
      <p:sp>
        <p:nvSpPr>
          <p:cNvPr id="17" name="타원 16"/>
          <p:cNvSpPr/>
          <p:nvPr/>
        </p:nvSpPr>
        <p:spPr>
          <a:xfrm>
            <a:off x="7764463" y="2163763"/>
            <a:ext cx="433387" cy="5746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400" dirty="0">
              <a:solidFill>
                <a:schemeClr val="accent2"/>
              </a:solidFill>
            </a:endParaRPr>
          </a:p>
        </p:txBody>
      </p:sp>
      <p:sp>
        <p:nvSpPr>
          <p:cNvPr id="18" name="타원 17"/>
          <p:cNvSpPr/>
          <p:nvPr/>
        </p:nvSpPr>
        <p:spPr>
          <a:xfrm>
            <a:off x="8158163" y="2890838"/>
            <a:ext cx="254000" cy="2619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9" name="타원 18"/>
          <p:cNvSpPr/>
          <p:nvPr/>
        </p:nvSpPr>
        <p:spPr>
          <a:xfrm>
            <a:off x="4673600" y="3351213"/>
            <a:ext cx="971550" cy="9001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0" name="타원 19"/>
          <p:cNvSpPr/>
          <p:nvPr/>
        </p:nvSpPr>
        <p:spPr>
          <a:xfrm>
            <a:off x="4087813" y="2906713"/>
            <a:ext cx="971550" cy="9001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9234" name="Picture 4" descr="도1"/>
          <p:cNvPicPr>
            <a:picLocks noChangeAspect="1" noChangeArrowheads="1"/>
          </p:cNvPicPr>
          <p:nvPr/>
        </p:nvPicPr>
        <p:blipFill>
          <a:blip r:embed="rId7"/>
          <a:srcRect/>
          <a:stretch>
            <a:fillRect/>
          </a:stretch>
        </p:blipFill>
        <p:spPr bwMode="auto">
          <a:xfrm>
            <a:off x="1588" y="476250"/>
            <a:ext cx="9144000" cy="6037263"/>
          </a:xfrm>
          <a:prstGeom prst="rect">
            <a:avLst/>
          </a:prstGeom>
          <a:noFill/>
          <a:ln w="9525">
            <a:noFill/>
            <a:miter lim="800000"/>
            <a:headEnd/>
            <a:tailEnd/>
          </a:ln>
        </p:spPr>
      </p:pic>
    </p:spTree>
  </p:cSld>
  <p:clrMapOvr>
    <a:masterClrMapping/>
  </p:clrMapOvr>
  <p:transition spd="slow" advTm="1782"/>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1A07F120-7D72-4FCA-871C-A102EE64DFA3}"/>
              </a:ext>
            </a:extLst>
          </p:cNvPr>
          <p:cNvSpPr/>
          <p:nvPr/>
        </p:nvSpPr>
        <p:spPr>
          <a:xfrm>
            <a:off x="611560" y="692696"/>
            <a:ext cx="8136904" cy="5262979"/>
          </a:xfrm>
          <a:prstGeom prst="rect">
            <a:avLst/>
          </a:prstGeom>
        </p:spPr>
        <p:txBody>
          <a:bodyPr wrap="square">
            <a:spAutoFit/>
          </a:bodyPr>
          <a:lstStyle/>
          <a:p>
            <a:pPr latinLnBrk="0"/>
            <a:r>
              <a:rPr lang="en-US" altLang="ko-KR" sz="2400" b="1" i="1" dirty="0"/>
              <a:t>Jindo </a:t>
            </a:r>
            <a:r>
              <a:rPr lang="en-US" altLang="ko-KR" sz="2400" b="1" i="1" dirty="0" err="1"/>
              <a:t>Yongjangseong</a:t>
            </a:r>
            <a:r>
              <a:rPr lang="en-US" altLang="ko-KR" sz="2400" b="1" i="1" dirty="0"/>
              <a:t> Fortress       </a:t>
            </a:r>
            <a:endParaRPr lang="ko-KR" altLang="ko-KR" sz="2400" b="1" dirty="0"/>
          </a:p>
          <a:p>
            <a:pPr latinLnBrk="0"/>
            <a:r>
              <a:rPr lang="en-US" altLang="ko-KR" sz="2400" dirty="0"/>
              <a:t>It was designated as Historic Site No. 126 in 1964. In the 1980s, it was known that it is a double castle structure of </a:t>
            </a:r>
            <a:r>
              <a:rPr lang="en-US" altLang="ko-KR" sz="2400" i="1" dirty="0" err="1"/>
              <a:t>gungseong</a:t>
            </a:r>
            <a:r>
              <a:rPr lang="en-US" altLang="ko-KR" sz="2400" i="1" dirty="0"/>
              <a:t> </a:t>
            </a:r>
            <a:r>
              <a:rPr lang="en-US" altLang="ko-KR" sz="2400" dirty="0"/>
              <a:t>(palace) or </a:t>
            </a:r>
            <a:r>
              <a:rPr lang="en-US" altLang="ko-KR" sz="2400" i="1" dirty="0" err="1"/>
              <a:t>naeseong</a:t>
            </a:r>
            <a:r>
              <a:rPr lang="en-US" altLang="ko-KR" sz="2400" i="1" dirty="0"/>
              <a:t> </a:t>
            </a:r>
            <a:r>
              <a:rPr lang="en-US" altLang="ko-KR" sz="2400" dirty="0"/>
              <a:t>(inner wall castle), and</a:t>
            </a:r>
            <a:r>
              <a:rPr lang="en-US" altLang="ko-KR" sz="2400" i="1" dirty="0"/>
              <a:t> </a:t>
            </a:r>
            <a:r>
              <a:rPr lang="en-US" altLang="ko-KR" sz="2400" i="1" dirty="0" err="1"/>
              <a:t>naseong</a:t>
            </a:r>
            <a:r>
              <a:rPr lang="en-US" altLang="ko-KR" sz="2400" i="1" dirty="0"/>
              <a:t> </a:t>
            </a:r>
            <a:r>
              <a:rPr lang="en-US" altLang="ko-KR" sz="2400" dirty="0"/>
              <a:t>(outer wall castle); additionally, in 1989, the central part was investigated. In 2004, a survey of the city walls, gates, and ancestral rites was conducted. Full-scale excavations had been conducted from 2009 to 2015. In 1270, </a:t>
            </a:r>
            <a:r>
              <a:rPr lang="en-US" altLang="ko-KR" sz="2400" dirty="0" err="1"/>
              <a:t>Sambyeolcho</a:t>
            </a:r>
            <a:r>
              <a:rPr lang="en-US" altLang="ko-KR" sz="2400" dirty="0"/>
              <a:t> appointed </a:t>
            </a:r>
            <a:r>
              <a:rPr lang="en-US" altLang="ko-KR" sz="2400" dirty="0" err="1"/>
              <a:t>Seunghwahu</a:t>
            </a:r>
            <a:r>
              <a:rPr lang="en-US" altLang="ko-KR" sz="2400" dirty="0"/>
              <a:t> ‘On’ as king and established a new government. </a:t>
            </a:r>
            <a:r>
              <a:rPr lang="en-US" altLang="ko-KR" sz="2400" dirty="0" err="1"/>
              <a:t>Yongjangseong</a:t>
            </a:r>
            <a:r>
              <a:rPr lang="en-US" altLang="ko-KR" sz="2400" dirty="0"/>
              <a:t> Fortress was operated with the concept of a capital city, and its shape resembles the structure of </a:t>
            </a:r>
            <a:r>
              <a:rPr lang="en-US" altLang="ko-KR" sz="2400" dirty="0" err="1"/>
              <a:t>Manwoldae</a:t>
            </a:r>
            <a:r>
              <a:rPr lang="en-US" altLang="ko-KR" sz="2400" dirty="0"/>
              <a:t> in </a:t>
            </a:r>
            <a:r>
              <a:rPr lang="en-US" altLang="ko-KR" sz="2400" dirty="0" err="1"/>
              <a:t>Gaeseong</a:t>
            </a:r>
            <a:r>
              <a:rPr lang="en-US" altLang="ko-KR" sz="2400" dirty="0"/>
              <a:t>. </a:t>
            </a:r>
            <a:endParaRPr lang="ko-KR" altLang="en-US" sz="2400" dirty="0"/>
          </a:p>
        </p:txBody>
      </p:sp>
    </p:spTree>
    <p:extLst>
      <p:ext uri="{BB962C8B-B14F-4D97-AF65-F5344CB8AC3E}">
        <p14:creationId xmlns:p14="http://schemas.microsoft.com/office/powerpoint/2010/main" val="518307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946103E9-0B81-4407-8CCD-023C648572BC}"/>
              </a:ext>
            </a:extLst>
          </p:cNvPr>
          <p:cNvSpPr/>
          <p:nvPr/>
        </p:nvSpPr>
        <p:spPr>
          <a:xfrm>
            <a:off x="899592" y="474345"/>
            <a:ext cx="7488832" cy="6001643"/>
          </a:xfrm>
          <a:prstGeom prst="rect">
            <a:avLst/>
          </a:prstGeom>
        </p:spPr>
        <p:txBody>
          <a:bodyPr wrap="square">
            <a:spAutoFit/>
          </a:bodyPr>
          <a:lstStyle/>
          <a:p>
            <a:r>
              <a:rPr lang="en-GB" altLang="ko-KR" sz="2400" dirty="0" err="1"/>
              <a:t>Yongjangsanseong</a:t>
            </a:r>
            <a:r>
              <a:rPr lang="en-GB" altLang="ko-KR" sz="2400" dirty="0"/>
              <a:t> Fortress as </a:t>
            </a:r>
            <a:r>
              <a:rPr lang="en-GB" altLang="ko-KR" sz="2400" i="1" dirty="0" err="1"/>
              <a:t>naseong</a:t>
            </a:r>
            <a:r>
              <a:rPr lang="en-GB" altLang="ko-KR" sz="2400" dirty="0"/>
              <a:t>, is 13 km long and is a stone-built structure built by the </a:t>
            </a:r>
            <a:r>
              <a:rPr lang="en-GB" altLang="ko-KR" sz="2400" dirty="0" err="1"/>
              <a:t>Hyeopchukbeop</a:t>
            </a:r>
            <a:r>
              <a:rPr lang="en-GB" altLang="ko-KR" sz="2400" dirty="0"/>
              <a:t>-a method of building the inner and outer walls with stone. Excavated </a:t>
            </a:r>
            <a:r>
              <a:rPr lang="en-GB" altLang="ko-KR" sz="2400" dirty="0" err="1"/>
              <a:t>artifacts</a:t>
            </a:r>
            <a:r>
              <a:rPr lang="en-GB" altLang="ko-KR" sz="2400" dirty="0"/>
              <a:t> include celadon incense burners, celadon chair (</a:t>
            </a:r>
            <a:r>
              <a:rPr lang="en-GB" altLang="ko-KR" sz="2400" i="1" dirty="0"/>
              <a:t>don</a:t>
            </a:r>
            <a:r>
              <a:rPr lang="en-GB" altLang="ko-KR" sz="2400" dirty="0"/>
              <a:t>), bronze utensils, </a:t>
            </a:r>
            <a:r>
              <a:rPr lang="en-GB" altLang="ko-KR" sz="2400" dirty="0" err="1"/>
              <a:t>Gwangmyeongdae</a:t>
            </a:r>
            <a:r>
              <a:rPr lang="en-GB" altLang="ko-KR" sz="2400" dirty="0"/>
              <a:t>, and various roof tiles. In particular, roof tiles from </a:t>
            </a:r>
            <a:r>
              <a:rPr lang="ko-KR" altLang="ko-KR" sz="2400" dirty="0"/>
              <a:t>「癸卯三月大匠蕙印」 </a:t>
            </a:r>
            <a:r>
              <a:rPr lang="en-GB" altLang="ko-KR" sz="2400" dirty="0"/>
              <a:t>have been excavated from </a:t>
            </a:r>
            <a:r>
              <a:rPr lang="en-GB" altLang="ko-KR" sz="2400" dirty="0" err="1"/>
              <a:t>Sadang-ri</a:t>
            </a:r>
            <a:r>
              <a:rPr lang="en-GB" altLang="ko-KR" sz="2400" dirty="0"/>
              <a:t>, </a:t>
            </a:r>
            <a:r>
              <a:rPr lang="en-GB" altLang="ko-KR" sz="2400" dirty="0" err="1"/>
              <a:t>Gangjin</a:t>
            </a:r>
            <a:r>
              <a:rPr lang="en-GB" altLang="ko-KR" sz="2400" dirty="0"/>
              <a:t>, </a:t>
            </a:r>
            <a:r>
              <a:rPr lang="en-GB" altLang="ko-KR" sz="2400" dirty="0" err="1"/>
              <a:t>Cheonghaejin·Beophwasa</a:t>
            </a:r>
            <a:r>
              <a:rPr lang="en-GB" altLang="ko-KR" sz="2400" dirty="0"/>
              <a:t> Temple Site, Wando Island, and building sites in </a:t>
            </a:r>
            <a:r>
              <a:rPr lang="en-GB" altLang="ko-KR" sz="2400" dirty="0" err="1"/>
              <a:t>Sinyong-ri</a:t>
            </a:r>
            <a:r>
              <a:rPr lang="en-GB" altLang="ko-KR" sz="2400" dirty="0"/>
              <a:t>, </a:t>
            </a:r>
            <a:r>
              <a:rPr lang="en-GB" altLang="ko-KR" sz="2400" dirty="0" err="1"/>
              <a:t>Apahae</a:t>
            </a:r>
            <a:r>
              <a:rPr lang="en-GB" altLang="ko-KR" sz="2400" dirty="0"/>
              <a:t> Island, Sinan. It is understood that </a:t>
            </a:r>
            <a:r>
              <a:rPr lang="en-GB" altLang="ko-KR" sz="2400" dirty="0" err="1"/>
              <a:t>Yongjangseong</a:t>
            </a:r>
            <a:r>
              <a:rPr lang="en-GB" altLang="ko-KR" sz="2400" dirty="0"/>
              <a:t> Fortress was built before entering Jindo Island. In the underwater excavation at </a:t>
            </a:r>
            <a:r>
              <a:rPr lang="en-GB" altLang="ko-KR" sz="2400" dirty="0" err="1"/>
              <a:t>Oryu-ri</a:t>
            </a:r>
            <a:r>
              <a:rPr lang="en-GB" altLang="ko-KR" sz="2400" dirty="0"/>
              <a:t> in the </a:t>
            </a:r>
            <a:r>
              <a:rPr lang="en-GB" altLang="ko-KR" sz="2400" dirty="0" err="1"/>
              <a:t>Myeongnyangdaecheop</a:t>
            </a:r>
            <a:r>
              <a:rPr lang="en-GB" altLang="ko-KR" sz="2400" dirty="0"/>
              <a:t> Sea area of Jindo Island, pottery and bottles (‘</a:t>
            </a:r>
            <a:r>
              <a:rPr lang="ko-KR" altLang="ko-KR" sz="2400" dirty="0"/>
              <a:t>蒙古甁</a:t>
            </a:r>
            <a:r>
              <a:rPr lang="en-US" altLang="ko-KR" sz="2400" dirty="0"/>
              <a:t>’, </a:t>
            </a:r>
            <a:r>
              <a:rPr lang="ko-KR" altLang="ko-KR" sz="2400" dirty="0"/>
              <a:t>褐釉四長耳壺</a:t>
            </a:r>
            <a:r>
              <a:rPr lang="en-US" altLang="ko-KR" sz="2400" dirty="0"/>
              <a:t>) </a:t>
            </a:r>
            <a:r>
              <a:rPr lang="en-GB" altLang="ko-KR" sz="2400" dirty="0"/>
              <a:t>from the Yuan Dynasty were also found. </a:t>
            </a:r>
            <a:endParaRPr lang="ko-KR" altLang="en-US" sz="2400" dirty="0"/>
          </a:p>
        </p:txBody>
      </p:sp>
    </p:spTree>
    <p:extLst>
      <p:ext uri="{BB962C8B-B14F-4D97-AF65-F5344CB8AC3E}">
        <p14:creationId xmlns:p14="http://schemas.microsoft.com/office/powerpoint/2010/main" val="4187213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2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descr="054.JPG"/>
          <p:cNvPicPr>
            <a:picLocks noGrp="1" noChangeAspect="1"/>
          </p:cNvPicPr>
          <p:nvPr>
            <p:ph idx="1"/>
          </p:nvPr>
        </p:nvPicPr>
        <p:blipFill>
          <a:blip r:embed="rId2" cstate="print"/>
          <a:stretch>
            <a:fillRect/>
          </a:stretch>
        </p:blipFill>
        <p:spPr>
          <a:xfrm>
            <a:off x="1285852" y="928670"/>
            <a:ext cx="7236907" cy="54276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2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2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descr="055.JPG"/>
          <p:cNvPicPr>
            <a:picLocks noGrp="1" noChangeAspect="1"/>
          </p:cNvPicPr>
          <p:nvPr>
            <p:ph idx="1"/>
          </p:nvPr>
        </p:nvPicPr>
        <p:blipFill>
          <a:blip r:embed="rId2" cstate="print"/>
          <a:stretch>
            <a:fillRect/>
          </a:stretch>
        </p:blipFill>
        <p:spPr>
          <a:xfrm rot="5400000">
            <a:off x="1571604" y="857257"/>
            <a:ext cx="6858048" cy="5143536"/>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8F25F98-94A1-4FD3-A9BF-A86B3C1EAB00}"/>
              </a:ext>
            </a:extLst>
          </p:cNvPr>
          <p:cNvSpPr>
            <a:spLocks noGrp="1"/>
          </p:cNvSpPr>
          <p:nvPr>
            <p:ph type="title"/>
          </p:nvPr>
        </p:nvSpPr>
        <p:spPr>
          <a:xfrm>
            <a:off x="914400" y="512763"/>
            <a:ext cx="8050088" cy="914400"/>
          </a:xfrm>
        </p:spPr>
        <p:txBody>
          <a:bodyPr/>
          <a:lstStyle/>
          <a:p>
            <a:r>
              <a:rPr lang="en-US" altLang="ko-KR" b="1" i="1" dirty="0" err="1"/>
              <a:t>Jeju</a:t>
            </a:r>
            <a:r>
              <a:rPr lang="en-US" altLang="ko-KR" b="1" i="1" dirty="0"/>
              <a:t> Island </a:t>
            </a:r>
            <a:r>
              <a:rPr lang="en-US" altLang="ko-KR" b="1" i="1" dirty="0" err="1"/>
              <a:t>Hangpadu</a:t>
            </a:r>
            <a:r>
              <a:rPr lang="en-US" altLang="ko-KR" b="1" i="1" dirty="0"/>
              <a:t> Fortress</a:t>
            </a:r>
            <a:br>
              <a:rPr lang="ko-KR" altLang="ko-KR" dirty="0"/>
            </a:br>
            <a:endParaRPr lang="ko-KR" altLang="en-US" dirty="0"/>
          </a:p>
        </p:txBody>
      </p:sp>
      <p:sp>
        <p:nvSpPr>
          <p:cNvPr id="3" name="내용 개체 틀 2">
            <a:extLst>
              <a:ext uri="{FF2B5EF4-FFF2-40B4-BE49-F238E27FC236}">
                <a16:creationId xmlns:a16="http://schemas.microsoft.com/office/drawing/2014/main" id="{AED0E3FE-CC28-4BC0-81D7-B051010A38FF}"/>
              </a:ext>
            </a:extLst>
          </p:cNvPr>
          <p:cNvSpPr>
            <a:spLocks noGrp="1"/>
          </p:cNvSpPr>
          <p:nvPr>
            <p:ph idx="1"/>
          </p:nvPr>
        </p:nvSpPr>
        <p:spPr>
          <a:xfrm>
            <a:off x="926314" y="1196752"/>
            <a:ext cx="7772400" cy="4572000"/>
          </a:xfrm>
        </p:spPr>
        <p:txBody>
          <a:bodyPr/>
          <a:lstStyle/>
          <a:p>
            <a:endParaRPr lang="ko-KR" altLang="en-US" dirty="0"/>
          </a:p>
        </p:txBody>
      </p:sp>
      <p:sp>
        <p:nvSpPr>
          <p:cNvPr id="4" name="직사각형 3">
            <a:extLst>
              <a:ext uri="{FF2B5EF4-FFF2-40B4-BE49-F238E27FC236}">
                <a16:creationId xmlns:a16="http://schemas.microsoft.com/office/drawing/2014/main" id="{9FCAB7D2-20EB-456C-BD48-1271BCCAEA62}"/>
              </a:ext>
            </a:extLst>
          </p:cNvPr>
          <p:cNvSpPr/>
          <p:nvPr/>
        </p:nvSpPr>
        <p:spPr>
          <a:xfrm>
            <a:off x="938228" y="1340768"/>
            <a:ext cx="7772400" cy="4893647"/>
          </a:xfrm>
          <a:prstGeom prst="rect">
            <a:avLst/>
          </a:prstGeom>
        </p:spPr>
        <p:txBody>
          <a:bodyPr wrap="square">
            <a:spAutoFit/>
          </a:bodyPr>
          <a:lstStyle/>
          <a:p>
            <a:pPr latinLnBrk="0"/>
            <a:r>
              <a:rPr lang="en-US" altLang="ko-KR" sz="2400" dirty="0"/>
              <a:t>In 1271, when Jindo Island was captured by the </a:t>
            </a:r>
            <a:r>
              <a:rPr lang="en-US" altLang="ko-KR" sz="2400" dirty="0" err="1"/>
              <a:t>Ryeo</a:t>
            </a:r>
            <a:r>
              <a:rPr lang="en-US" altLang="ko-KR" sz="2400" dirty="0"/>
              <a:t>-Mon (</a:t>
            </a:r>
            <a:r>
              <a:rPr lang="en-US" altLang="ko-KR" sz="2400" dirty="0" err="1"/>
              <a:t>Goryeo</a:t>
            </a:r>
            <a:r>
              <a:rPr lang="en-US" altLang="ko-KR" sz="2400" dirty="0"/>
              <a:t>-Mongol) allied forces, the </a:t>
            </a:r>
            <a:r>
              <a:rPr lang="en-US" altLang="ko-KR" sz="2400" dirty="0" err="1"/>
              <a:t>Sambyeolcho</a:t>
            </a:r>
            <a:r>
              <a:rPr lang="en-US" altLang="ko-KR" sz="2400" dirty="0"/>
              <a:t> led the remaining forces to enter </a:t>
            </a:r>
            <a:r>
              <a:rPr lang="en-US" altLang="ko-KR" sz="2400" dirty="0" err="1"/>
              <a:t>Jeju</a:t>
            </a:r>
            <a:r>
              <a:rPr lang="en-US" altLang="ko-KR" sz="2400" dirty="0"/>
              <a:t> Island and build it. Until 1273, it was a fierce battleground of the Great Mongolian Rebellion. In 1978, the restoration work of </a:t>
            </a:r>
            <a:r>
              <a:rPr lang="en-US" altLang="ko-KR" sz="2400" dirty="0" err="1"/>
              <a:t>Hangpaduseong</a:t>
            </a:r>
            <a:r>
              <a:rPr lang="en-US" altLang="ko-KR" sz="2400" dirty="0"/>
              <a:t> was carried out, and in 1997, it was designated as a historic site. In 1993, an excavation of the presumable southern gate was excavated, and in 2012, an earthen fortress was excavated. A survey of the inside of the fortress was conducted from 2010 to 2015, and more than 250 materials from 20 building features were secured. </a:t>
            </a:r>
            <a:endParaRPr lang="en-GB" altLang="ko-KR" sz="2400" dirty="0"/>
          </a:p>
        </p:txBody>
      </p:sp>
    </p:spTree>
    <p:extLst>
      <p:ext uri="{BB962C8B-B14F-4D97-AF65-F5344CB8AC3E}">
        <p14:creationId xmlns:p14="http://schemas.microsoft.com/office/powerpoint/2010/main" val="1800761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6D27BB5-4483-4052-97DB-D4F203D3F59F}"/>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EC68C4A3-D1EA-46A0-BDE4-4D986B40FBDD}"/>
              </a:ext>
            </a:extLst>
          </p:cNvPr>
          <p:cNvSpPr>
            <a:spLocks noGrp="1"/>
          </p:cNvSpPr>
          <p:nvPr>
            <p:ph idx="1"/>
          </p:nvPr>
        </p:nvSpPr>
        <p:spPr>
          <a:xfrm>
            <a:off x="660140" y="1445764"/>
            <a:ext cx="8280920" cy="4572000"/>
          </a:xfrm>
        </p:spPr>
        <p:txBody>
          <a:bodyPr/>
          <a:lstStyle/>
          <a:p>
            <a:pPr latinLnBrk="0"/>
            <a:r>
              <a:rPr lang="en-GB" altLang="ko-KR" sz="2400" dirty="0"/>
              <a:t>As a result, it was revealed that a three-layered defence system was being built, including the </a:t>
            </a:r>
            <a:r>
              <a:rPr lang="en-GB" altLang="ko-KR" sz="2400" dirty="0" err="1"/>
              <a:t>Hwanhae</a:t>
            </a:r>
            <a:r>
              <a:rPr lang="en-GB" altLang="ko-KR" sz="2400" dirty="0"/>
              <a:t> Great Wall (first line of defence), intermediate defence facilities (second line of defence), and it was found that they were building a triple defence system, including </a:t>
            </a:r>
            <a:r>
              <a:rPr lang="en-GB" altLang="ko-KR" sz="2400" dirty="0" err="1"/>
              <a:t>Hangpadu</a:t>
            </a:r>
            <a:r>
              <a:rPr lang="en-GB" altLang="ko-KR" sz="2400" dirty="0"/>
              <a:t> Fortress and inner wall castle. As for excavated </a:t>
            </a:r>
            <a:r>
              <a:rPr lang="en-GB" altLang="ko-KR" sz="2400" dirty="0" err="1"/>
              <a:t>artifacts</a:t>
            </a:r>
            <a:r>
              <a:rPr lang="en-GB" altLang="ko-KR" sz="2400" dirty="0"/>
              <a:t>, inlaid celadon (cover, chair, and pillow) from the end of the 13th century was found, and ceramics from the Yuan Dynasty was also confirmed. The relic that draws attention is the roof tile inscribed </a:t>
            </a:r>
            <a:r>
              <a:rPr lang="ko-KR" altLang="ko-KR" sz="2400" dirty="0"/>
              <a:t>「敦眉瓦草造辛丑</a:t>
            </a:r>
            <a:r>
              <a:rPr lang="en-US" altLang="ko-KR" sz="2400" dirty="0"/>
              <a:t>2</a:t>
            </a:r>
            <a:r>
              <a:rPr lang="ko-KR" altLang="ko-KR" sz="2400" dirty="0"/>
              <a:t>月日高內村徒上吳」</a:t>
            </a:r>
            <a:r>
              <a:rPr lang="en-US" altLang="ko-KR" sz="2400" dirty="0"/>
              <a:t>, </a:t>
            </a:r>
            <a:r>
              <a:rPr lang="en-GB" altLang="ko-KR" sz="2400" dirty="0"/>
              <a:t>which is dated to the year of 1241.</a:t>
            </a:r>
            <a:r>
              <a:rPr lang="en-US" altLang="ko-KR" dirty="0"/>
              <a:t> </a:t>
            </a:r>
            <a:endParaRPr lang="ko-KR" altLang="ko-KR" dirty="0"/>
          </a:p>
          <a:p>
            <a:endParaRPr lang="ko-KR" altLang="en-US" dirty="0"/>
          </a:p>
        </p:txBody>
      </p:sp>
    </p:spTree>
    <p:extLst>
      <p:ext uri="{BB962C8B-B14F-4D97-AF65-F5344CB8AC3E}">
        <p14:creationId xmlns:p14="http://schemas.microsoft.com/office/powerpoint/2010/main" val="2910314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2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971600" y="260648"/>
            <a:ext cx="7772400" cy="4572000"/>
          </a:xfrm>
        </p:spPr>
        <p:txBody>
          <a:bodyPr/>
          <a:lstStyle/>
          <a:p>
            <a:r>
              <a:rPr lang="en-US" altLang="ko-KR" b="1" dirty="0"/>
              <a:t>ABSTRACT</a:t>
            </a:r>
            <a:endParaRPr lang="ko-KR" altLang="ko-KR" dirty="0"/>
          </a:p>
          <a:p>
            <a:r>
              <a:rPr lang="en-US" altLang="ko-KR" dirty="0" err="1"/>
              <a:t>Sambyeolcho</a:t>
            </a:r>
            <a:r>
              <a:rPr lang="en-US" altLang="ko-KR" dirty="0"/>
              <a:t>, </a:t>
            </a:r>
            <a:r>
              <a:rPr lang="en-US" altLang="ko-KR" dirty="0" err="1"/>
              <a:t>Goryeo</a:t>
            </a:r>
            <a:r>
              <a:rPr lang="en-US" altLang="ko-KR" dirty="0"/>
              <a:t> Dynasty related with Mongol Empire Military Force, the events that took place at </a:t>
            </a:r>
            <a:r>
              <a:rPr lang="en-US" altLang="ko-KR" dirty="0" err="1"/>
              <a:t>Gaegyeong</a:t>
            </a:r>
            <a:r>
              <a:rPr lang="en-US" altLang="ko-KR" dirty="0"/>
              <a:t>-Ganghwa Island-Jindo Island-</a:t>
            </a:r>
            <a:r>
              <a:rPr lang="en-US" altLang="ko-KR" dirty="0" err="1"/>
              <a:t>Jeju</a:t>
            </a:r>
            <a:r>
              <a:rPr lang="en-US" altLang="ko-KR" dirty="0"/>
              <a:t> Island-Ryukyu take on the aspect of an international war. This subject is proceeding for long time on archeological excavation and historical </a:t>
            </a:r>
            <a:r>
              <a:rPr lang="en-US" altLang="ko-KR" dirty="0" err="1"/>
              <a:t>resesrch</a:t>
            </a:r>
            <a:r>
              <a:rPr lang="en-US" altLang="ko-KR" dirty="0"/>
              <a:t> in Korea. What is a real shape of </a:t>
            </a:r>
            <a:r>
              <a:rPr lang="en-US" altLang="ko-KR" dirty="0" err="1"/>
              <a:t>Goryeo</a:t>
            </a:r>
            <a:r>
              <a:rPr lang="en-US" altLang="ko-KR" dirty="0"/>
              <a:t>, according to </a:t>
            </a:r>
            <a:r>
              <a:rPr lang="en-US" altLang="ko-KR" dirty="0" err="1"/>
              <a:t>interpretate</a:t>
            </a:r>
            <a:r>
              <a:rPr lang="en-US" altLang="ko-KR" dirty="0"/>
              <a:t> </a:t>
            </a:r>
            <a:r>
              <a:rPr lang="en-US" altLang="ko-KR" dirty="0" err="1"/>
              <a:t>Sambyeolcho</a:t>
            </a:r>
            <a:r>
              <a:rPr lang="en-US" altLang="ko-KR" dirty="0"/>
              <a:t> and Maritime route of Korean peninsula. </a:t>
            </a:r>
            <a:r>
              <a:rPr lang="en-US" altLang="ko-KR" dirty="0" err="1"/>
              <a:t>Anaysis</a:t>
            </a:r>
            <a:r>
              <a:rPr lang="en-US" altLang="ko-KR" dirty="0"/>
              <a:t> archaeological artifacts and historical records. </a:t>
            </a:r>
          </a:p>
          <a:p>
            <a:endParaRPr lang="en-US" altLang="ko-KR" dirty="0"/>
          </a:p>
          <a:p>
            <a:endParaRPr lang="ko-KR" altLang="ko-KR" dirty="0"/>
          </a:p>
          <a:p>
            <a:r>
              <a:rPr lang="ko-KR" altLang="en-US" dirty="0"/>
              <a:t>몽골</a:t>
            </a:r>
            <a:r>
              <a:rPr lang="en-US" altLang="ko-KR" dirty="0"/>
              <a:t>(</a:t>
            </a:r>
            <a:r>
              <a:rPr lang="ko-KR" altLang="en-US" dirty="0"/>
              <a:t>元</a:t>
            </a:r>
            <a:r>
              <a:rPr lang="en-US" altLang="ko-KR" dirty="0"/>
              <a:t>)</a:t>
            </a:r>
            <a:r>
              <a:rPr lang="ko-KR" altLang="en-US" dirty="0"/>
              <a:t> </a:t>
            </a:r>
            <a:endParaRPr lang="en-US" altLang="ko-KR" dirty="0"/>
          </a:p>
          <a:p>
            <a:r>
              <a:rPr lang="ko-KR" altLang="en-US" dirty="0" err="1"/>
              <a:t>칭기스칸</a:t>
            </a:r>
            <a:r>
              <a:rPr lang="ko-KR" altLang="en-US" dirty="0"/>
              <a:t> 때 초원 유목사회를 통합 </a:t>
            </a:r>
            <a:endParaRPr lang="en-US" altLang="ko-KR" dirty="0"/>
          </a:p>
          <a:p>
            <a:r>
              <a:rPr lang="ko-KR" altLang="en-US" dirty="0"/>
              <a:t>육상교통의 정치</a:t>
            </a:r>
            <a:r>
              <a:rPr lang="en-US" altLang="ko-KR" dirty="0"/>
              <a:t>․</a:t>
            </a:r>
            <a:r>
              <a:rPr lang="ko-KR" altLang="en-US" dirty="0"/>
              <a:t>군사적인 장애물을 제거</a:t>
            </a:r>
            <a:endParaRPr lang="en-US" altLang="ko-KR" dirty="0"/>
          </a:p>
          <a:p>
            <a:r>
              <a:rPr lang="ko-KR" altLang="en-US" dirty="0"/>
              <a:t> ‘팍스 </a:t>
            </a:r>
            <a:r>
              <a:rPr lang="ko-KR" altLang="en-US" dirty="0" err="1"/>
              <a:t>몽골리카나</a:t>
            </a:r>
            <a:r>
              <a:rPr lang="ko-KR" altLang="en-US" dirty="0"/>
              <a:t>’라고 하는 동서남북을 망라하는 평화를 기반으로 하는 교역의 전기</a:t>
            </a:r>
            <a:endParaRPr lang="en-US" altLang="ko-KR" dirty="0"/>
          </a:p>
          <a:p>
            <a:r>
              <a:rPr lang="ko-KR" altLang="en-US" dirty="0"/>
              <a:t>빠른 기병과 뛰어난 전술을 자랑하는 몽골군단의 등장 </a:t>
            </a:r>
            <a:r>
              <a:rPr lang="en-US" altLang="ko-KR" dirty="0"/>
              <a:t>:</a:t>
            </a:r>
            <a:r>
              <a:rPr lang="ko-KR" altLang="en-US" dirty="0"/>
              <a:t> 현대 축구에 비교한다면 ‘</a:t>
            </a:r>
            <a:r>
              <a:rPr lang="ko-KR" altLang="en-US" dirty="0" err="1"/>
              <a:t>토탈</a:t>
            </a:r>
            <a:r>
              <a:rPr lang="ko-KR" altLang="en-US" dirty="0"/>
              <a:t> 사커’의 출현과 비교</a:t>
            </a:r>
            <a:r>
              <a:rPr lang="en-US" altLang="ko-KR" dirty="0"/>
              <a:t> </a:t>
            </a:r>
            <a:endParaRPr lang="ko-KR"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15.JPG"/>
          <p:cNvPicPr>
            <a:picLocks noChangeAspect="1"/>
          </p:cNvPicPr>
          <p:nvPr/>
        </p:nvPicPr>
        <p:blipFill>
          <a:blip r:embed="rId2" cstate="print"/>
          <a:stretch>
            <a:fillRect/>
          </a:stretch>
        </p:blipFill>
        <p:spPr>
          <a:xfrm rot="5400000">
            <a:off x="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1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F0AB4C6-1FB4-416C-8926-96386B06D9BD}"/>
              </a:ext>
            </a:extLst>
          </p:cNvPr>
          <p:cNvSpPr>
            <a:spLocks noGrp="1"/>
          </p:cNvSpPr>
          <p:nvPr>
            <p:ph type="title"/>
          </p:nvPr>
        </p:nvSpPr>
        <p:spPr/>
        <p:txBody>
          <a:bodyPr/>
          <a:lstStyle/>
          <a:p>
            <a:r>
              <a:rPr lang="en-GB" altLang="ko-KR" b="1" i="1" dirty="0"/>
              <a:t>Ryukyu (now Okinawa, </a:t>
            </a:r>
            <a:r>
              <a:rPr lang="ko-KR" altLang="ko-KR" b="1" i="1" dirty="0"/>
              <a:t>流求</a:t>
            </a:r>
            <a:r>
              <a:rPr lang="en-GB" altLang="ko-KR" b="1" i="1" dirty="0"/>
              <a:t>)</a:t>
            </a:r>
            <a:br>
              <a:rPr lang="ko-KR" altLang="ko-KR" dirty="0"/>
            </a:br>
            <a:endParaRPr lang="ko-KR" altLang="en-US" dirty="0"/>
          </a:p>
        </p:txBody>
      </p:sp>
      <p:sp>
        <p:nvSpPr>
          <p:cNvPr id="3" name="내용 개체 틀 2">
            <a:extLst>
              <a:ext uri="{FF2B5EF4-FFF2-40B4-BE49-F238E27FC236}">
                <a16:creationId xmlns:a16="http://schemas.microsoft.com/office/drawing/2014/main" id="{BDCFE30F-2460-49BD-BDB2-4F7DD965617F}"/>
              </a:ext>
            </a:extLst>
          </p:cNvPr>
          <p:cNvSpPr>
            <a:spLocks noGrp="1"/>
          </p:cNvSpPr>
          <p:nvPr>
            <p:ph idx="1"/>
          </p:nvPr>
        </p:nvSpPr>
        <p:spPr/>
        <p:txBody>
          <a:bodyPr/>
          <a:lstStyle/>
          <a:p>
            <a:endParaRPr lang="ko-KR" altLang="en-US" dirty="0"/>
          </a:p>
        </p:txBody>
      </p:sp>
      <p:sp>
        <p:nvSpPr>
          <p:cNvPr id="4" name="직사각형 3">
            <a:extLst>
              <a:ext uri="{FF2B5EF4-FFF2-40B4-BE49-F238E27FC236}">
                <a16:creationId xmlns:a16="http://schemas.microsoft.com/office/drawing/2014/main" id="{F3B89E75-2499-4F21-A1FC-21FD1DD4478B}"/>
              </a:ext>
            </a:extLst>
          </p:cNvPr>
          <p:cNvSpPr/>
          <p:nvPr/>
        </p:nvSpPr>
        <p:spPr>
          <a:xfrm>
            <a:off x="1043608" y="1859340"/>
            <a:ext cx="7488832" cy="3046988"/>
          </a:xfrm>
          <a:prstGeom prst="rect">
            <a:avLst/>
          </a:prstGeom>
        </p:spPr>
        <p:txBody>
          <a:bodyPr wrap="square">
            <a:spAutoFit/>
          </a:bodyPr>
          <a:lstStyle/>
          <a:p>
            <a:pPr latinLnBrk="0"/>
            <a:r>
              <a:rPr lang="en-GB" altLang="ko-KR" sz="2400" dirty="0"/>
              <a:t>A large roof tile from </a:t>
            </a:r>
            <a:r>
              <a:rPr lang="ko-KR" altLang="ko-KR" sz="2400" dirty="0"/>
              <a:t>「癸酉年高麗瓦匠造」 </a:t>
            </a:r>
            <a:r>
              <a:rPr lang="en-GB" altLang="ko-KR" sz="2400" dirty="0"/>
              <a:t>is excavated from a terraced defence facility called ‘</a:t>
            </a:r>
            <a:r>
              <a:rPr lang="en-GB" altLang="ko-KR" sz="2400" dirty="0" err="1"/>
              <a:t>Gusk</a:t>
            </a:r>
            <a:r>
              <a:rPr lang="en-GB" altLang="ko-KR" sz="2400" dirty="0"/>
              <a:t>’. There are several theories... The position that the date is set in 1273 suggests that </a:t>
            </a:r>
            <a:r>
              <a:rPr lang="en-GB" altLang="ko-KR" sz="2400" dirty="0" err="1"/>
              <a:t>Sambyeolcho's</a:t>
            </a:r>
            <a:r>
              <a:rPr lang="en-GB" altLang="ko-KR" sz="2400" dirty="0"/>
              <a:t> activities were carried out in Ryukyu after </a:t>
            </a:r>
            <a:r>
              <a:rPr lang="en-GB" altLang="ko-KR" sz="2400" dirty="0" err="1"/>
              <a:t>Jeju</a:t>
            </a:r>
            <a:r>
              <a:rPr lang="en-GB" altLang="ko-KR" sz="2400" dirty="0"/>
              <a:t> Island based on the similarity with the roof-end tile of </a:t>
            </a:r>
            <a:r>
              <a:rPr lang="en-GB" altLang="ko-KR" sz="2400" dirty="0" err="1"/>
              <a:t>Yongjangsanseong</a:t>
            </a:r>
            <a:r>
              <a:rPr lang="en-GB" altLang="ko-KR" sz="2400" dirty="0"/>
              <a:t> Fortress in Jindo Island.                                         </a:t>
            </a:r>
            <a:endParaRPr lang="ko-KR" altLang="ko-KR" sz="2400" dirty="0"/>
          </a:p>
        </p:txBody>
      </p:sp>
    </p:spTree>
    <p:extLst>
      <p:ext uri="{BB962C8B-B14F-4D97-AF65-F5344CB8AC3E}">
        <p14:creationId xmlns:p14="http://schemas.microsoft.com/office/powerpoint/2010/main" val="4218420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1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descr="051.JPG"/>
          <p:cNvPicPr>
            <a:picLocks noGrp="1" noChangeAspect="1"/>
          </p:cNvPicPr>
          <p:nvPr>
            <p:ph idx="1"/>
          </p:nvPr>
        </p:nvPicPr>
        <p:blipFill>
          <a:blip r:embed="rId2" cstate="print"/>
          <a:stretch>
            <a:fillRect/>
          </a:stretch>
        </p:blipFill>
        <p:spPr>
          <a:xfrm>
            <a:off x="1000100" y="571480"/>
            <a:ext cx="7605746" cy="570431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descr="047.JPG"/>
          <p:cNvPicPr>
            <a:picLocks noGrp="1" noChangeAspect="1"/>
          </p:cNvPicPr>
          <p:nvPr>
            <p:ph idx="1"/>
          </p:nvPr>
        </p:nvPicPr>
        <p:blipFill>
          <a:blip r:embed="rId2" cstate="print"/>
          <a:stretch>
            <a:fillRect/>
          </a:stretch>
        </p:blipFill>
        <p:spPr>
          <a:xfrm>
            <a:off x="928662" y="500042"/>
            <a:ext cx="7786743" cy="5840057"/>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descr="049.JPG"/>
          <p:cNvPicPr>
            <a:picLocks noGrp="1" noChangeAspect="1"/>
          </p:cNvPicPr>
          <p:nvPr>
            <p:ph idx="1"/>
          </p:nvPr>
        </p:nvPicPr>
        <p:blipFill>
          <a:blip r:embed="rId2" cstate="print"/>
          <a:stretch>
            <a:fillRect/>
          </a:stretch>
        </p:blipFill>
        <p:spPr>
          <a:xfrm>
            <a:off x="1142976" y="785794"/>
            <a:ext cx="7429520" cy="557214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descr="050.JPG"/>
          <p:cNvPicPr>
            <a:picLocks noGrp="1" noChangeAspect="1"/>
          </p:cNvPicPr>
          <p:nvPr>
            <p:ph idx="1"/>
          </p:nvPr>
        </p:nvPicPr>
        <p:blipFill>
          <a:blip r:embed="rId2" cstate="print"/>
          <a:stretch>
            <a:fillRect/>
          </a:stretch>
        </p:blipFill>
        <p:spPr>
          <a:xfrm rot="5400000">
            <a:off x="1512077" y="1059634"/>
            <a:ext cx="6191251" cy="4643438"/>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665D7A-7BED-48E7-802E-1C9376F59188}"/>
              </a:ext>
            </a:extLst>
          </p:cNvPr>
          <p:cNvSpPr>
            <a:spLocks noGrp="1"/>
          </p:cNvSpPr>
          <p:nvPr>
            <p:ph type="title"/>
          </p:nvPr>
        </p:nvSpPr>
        <p:spPr/>
        <p:txBody>
          <a:bodyPr/>
          <a:lstStyle/>
          <a:p>
            <a:r>
              <a:rPr lang="en-GB" altLang="ko-KR" b="1" dirty="0"/>
              <a:t>GORYEO-MONGOL ALLIED EXPEDITION TO JAPAN</a:t>
            </a:r>
            <a:br>
              <a:rPr lang="ko-KR" altLang="ko-KR" dirty="0"/>
            </a:br>
            <a:endParaRPr lang="ko-KR" altLang="en-US" dirty="0"/>
          </a:p>
        </p:txBody>
      </p:sp>
      <p:sp>
        <p:nvSpPr>
          <p:cNvPr id="3" name="내용 개체 틀 2">
            <a:extLst>
              <a:ext uri="{FF2B5EF4-FFF2-40B4-BE49-F238E27FC236}">
                <a16:creationId xmlns:a16="http://schemas.microsoft.com/office/drawing/2014/main" id="{7FE47525-7EAC-4040-86A0-C4B6D41C0721}"/>
              </a:ext>
            </a:extLst>
          </p:cNvPr>
          <p:cNvSpPr>
            <a:spLocks noGrp="1"/>
          </p:cNvSpPr>
          <p:nvPr>
            <p:ph idx="1"/>
          </p:nvPr>
        </p:nvSpPr>
        <p:spPr/>
        <p:txBody>
          <a:bodyPr/>
          <a:lstStyle/>
          <a:p>
            <a:pPr latinLnBrk="0"/>
            <a:r>
              <a:rPr lang="en-US" altLang="ko-KR" b="1" dirty="0"/>
              <a:t> </a:t>
            </a:r>
            <a:r>
              <a:rPr lang="en-US" altLang="ko-KR" sz="2400" b="1" dirty="0"/>
              <a:t>Historical Background</a:t>
            </a:r>
            <a:endParaRPr lang="ko-KR" altLang="ko-KR" sz="2400" dirty="0"/>
          </a:p>
          <a:p>
            <a:pPr latinLnBrk="0"/>
            <a:r>
              <a:rPr lang="en-US" altLang="ko-KR" sz="2400" dirty="0"/>
              <a:t> First round (October 1274) it was Kamakura </a:t>
            </a:r>
            <a:r>
              <a:rPr lang="en-US" altLang="ko-KR" sz="2400" dirty="0" err="1"/>
              <a:t>bakufu</a:t>
            </a:r>
            <a:r>
              <a:rPr lang="en-US" altLang="ko-KR" sz="2400" dirty="0"/>
              <a:t> (</a:t>
            </a:r>
            <a:r>
              <a:rPr lang="ko-KR" altLang="ko-KR" sz="2400" dirty="0"/>
              <a:t>鎌倉幕府</a:t>
            </a:r>
            <a:r>
              <a:rPr lang="en-US" altLang="ko-KR" sz="2400" dirty="0"/>
              <a:t>) shogun (</a:t>
            </a:r>
            <a:r>
              <a:rPr lang="ko-KR" altLang="ko-KR" sz="2400" dirty="0"/>
              <a:t>將軍</a:t>
            </a:r>
            <a:r>
              <a:rPr lang="en-US" altLang="ko-KR" sz="2400" dirty="0"/>
              <a:t>). </a:t>
            </a:r>
            <a:r>
              <a:rPr lang="en-US" altLang="ko-KR" sz="2400" dirty="0" err="1"/>
              <a:t>Monggoseuprae</a:t>
            </a:r>
            <a:r>
              <a:rPr lang="en-US" altLang="ko-KR" sz="2400" dirty="0"/>
              <a:t> (</a:t>
            </a:r>
            <a:r>
              <a:rPr lang="ko-KR" altLang="ko-KR" sz="2400" dirty="0"/>
              <a:t>蒙古襲來</a:t>
            </a:r>
            <a:r>
              <a:rPr lang="en-US" altLang="ko-KR" sz="2400" dirty="0"/>
              <a:t>). A total of 40,000 expeditions, with Kim Bang-</a:t>
            </a:r>
            <a:r>
              <a:rPr lang="en-US" altLang="ko-KR" sz="2400" dirty="0" err="1"/>
              <a:t>gyeong’s</a:t>
            </a:r>
            <a:r>
              <a:rPr lang="en-US" altLang="ko-KR" sz="2400" dirty="0"/>
              <a:t> 8,000 combat soldiers, 6,700 non-combatants, 25,000 </a:t>
            </a:r>
            <a:r>
              <a:rPr lang="en-US" altLang="ko-KR" sz="2400" dirty="0" err="1"/>
              <a:t>Heundo</a:t>
            </a:r>
            <a:r>
              <a:rPr lang="en-US" altLang="ko-KR" sz="2400" dirty="0"/>
              <a:t> (</a:t>
            </a:r>
            <a:r>
              <a:rPr lang="en-US" altLang="ko-KR" sz="2400" dirty="0" err="1"/>
              <a:t>Hundun</a:t>
            </a:r>
            <a:r>
              <a:rPr lang="en-US" altLang="ko-KR" sz="2400" dirty="0"/>
              <a:t>) and Hong Da-</a:t>
            </a:r>
            <a:r>
              <a:rPr lang="en-US" altLang="ko-KR" sz="2400" dirty="0" err="1"/>
              <a:t>gu‘s</a:t>
            </a:r>
            <a:r>
              <a:rPr lang="en-US" altLang="ko-KR" sz="2400" dirty="0"/>
              <a:t> combatants, were organized. 900 battle ships were mobilized, including the </a:t>
            </a:r>
            <a:r>
              <a:rPr lang="en-US" altLang="ko-KR" sz="2400" i="1" dirty="0" err="1"/>
              <a:t>Cheonryoju</a:t>
            </a:r>
            <a:r>
              <a:rPr lang="en-US" altLang="ko-KR" sz="2400" dirty="0"/>
              <a:t> (front vessel), the </a:t>
            </a:r>
            <a:r>
              <a:rPr lang="en-US" altLang="ko-KR" sz="2400" i="1" dirty="0" err="1"/>
              <a:t>Baldorogyeongjilju</a:t>
            </a:r>
            <a:r>
              <a:rPr lang="en-US" altLang="ko-KR" sz="2400" dirty="0"/>
              <a:t> (landing vessel), and the </a:t>
            </a:r>
            <a:r>
              <a:rPr lang="en-US" altLang="ko-KR" sz="2400" i="1" dirty="0" err="1"/>
              <a:t>Geupsuju</a:t>
            </a:r>
            <a:r>
              <a:rPr lang="en-US" altLang="ko-KR" sz="2400" dirty="0"/>
              <a:t> (supply/connection vessel). They returned with the loss of one third of their troops. </a:t>
            </a:r>
            <a:endParaRPr lang="ko-KR" altLang="ko-KR" sz="2400" dirty="0"/>
          </a:p>
          <a:p>
            <a:pPr latinLnBrk="0"/>
            <a:endParaRPr lang="en-US" altLang="ko-KR" dirty="0"/>
          </a:p>
          <a:p>
            <a:pPr latinLnBrk="0"/>
            <a:endParaRPr lang="en-US" altLang="ko-KR" dirty="0"/>
          </a:p>
          <a:p>
            <a:pPr latinLnBrk="0"/>
            <a:endParaRPr lang="en-US" altLang="ko-KR" dirty="0"/>
          </a:p>
          <a:p>
            <a:pPr latinLnBrk="0"/>
            <a:endParaRPr lang="en-US" altLang="ko-KR" dirty="0"/>
          </a:p>
          <a:p>
            <a:pPr latinLnBrk="0"/>
            <a:endParaRPr lang="en-US" altLang="ko-KR" dirty="0"/>
          </a:p>
          <a:p>
            <a:pPr latinLnBrk="0"/>
            <a:endParaRPr lang="en-US" altLang="ko-KR" dirty="0"/>
          </a:p>
          <a:p>
            <a:pPr latinLnBrk="0"/>
            <a:endParaRPr lang="en-US" altLang="ko-KR" dirty="0"/>
          </a:p>
          <a:p>
            <a:pPr latinLnBrk="0"/>
            <a:r>
              <a:rPr lang="en-US" altLang="ko-KR" dirty="0"/>
              <a:t> </a:t>
            </a:r>
            <a:endParaRPr lang="ko-KR" altLang="ko-KR" dirty="0"/>
          </a:p>
          <a:p>
            <a:endParaRPr lang="ko-KR" altLang="en-US" dirty="0"/>
          </a:p>
        </p:txBody>
      </p:sp>
    </p:spTree>
    <p:extLst>
      <p:ext uri="{BB962C8B-B14F-4D97-AF65-F5344CB8AC3E}">
        <p14:creationId xmlns:p14="http://schemas.microsoft.com/office/powerpoint/2010/main" val="4101917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6616C28-B43B-4599-80CE-43736CA274A8}"/>
              </a:ext>
            </a:extLst>
          </p:cNvPr>
          <p:cNvSpPr>
            <a:spLocks noGrp="1"/>
          </p:cNvSpPr>
          <p:nvPr>
            <p:ph type="title"/>
          </p:nvPr>
        </p:nvSpPr>
        <p:spPr/>
        <p:txBody>
          <a:bodyPr/>
          <a:lstStyle/>
          <a:p>
            <a:endParaRPr lang="ko-KR" altLang="en-US" dirty="0"/>
          </a:p>
        </p:txBody>
      </p:sp>
      <p:sp>
        <p:nvSpPr>
          <p:cNvPr id="3" name="내용 개체 틀 2">
            <a:extLst>
              <a:ext uri="{FF2B5EF4-FFF2-40B4-BE49-F238E27FC236}">
                <a16:creationId xmlns:a16="http://schemas.microsoft.com/office/drawing/2014/main" id="{1248F5A6-3554-4FA3-953E-F5A25068D670}"/>
              </a:ext>
            </a:extLst>
          </p:cNvPr>
          <p:cNvSpPr>
            <a:spLocks noGrp="1"/>
          </p:cNvSpPr>
          <p:nvPr>
            <p:ph idx="1"/>
          </p:nvPr>
        </p:nvSpPr>
        <p:spPr/>
        <p:txBody>
          <a:bodyPr/>
          <a:lstStyle/>
          <a:p>
            <a:endParaRPr lang="ko-KR" altLang="en-US" dirty="0"/>
          </a:p>
        </p:txBody>
      </p:sp>
      <p:sp>
        <p:nvSpPr>
          <p:cNvPr id="4" name="직사각형 3">
            <a:extLst>
              <a:ext uri="{FF2B5EF4-FFF2-40B4-BE49-F238E27FC236}">
                <a16:creationId xmlns:a16="http://schemas.microsoft.com/office/drawing/2014/main" id="{02DA9315-EB9B-4DD5-A64F-B5DCBB034FC9}"/>
              </a:ext>
            </a:extLst>
          </p:cNvPr>
          <p:cNvSpPr/>
          <p:nvPr/>
        </p:nvSpPr>
        <p:spPr>
          <a:xfrm>
            <a:off x="971600" y="889844"/>
            <a:ext cx="7715200" cy="5262979"/>
          </a:xfrm>
          <a:prstGeom prst="rect">
            <a:avLst/>
          </a:prstGeom>
        </p:spPr>
        <p:txBody>
          <a:bodyPr wrap="square">
            <a:spAutoFit/>
          </a:bodyPr>
          <a:lstStyle/>
          <a:p>
            <a:r>
              <a:rPr lang="en-US" altLang="ko-KR" sz="2400" dirty="0"/>
              <a:t>Second round (1281): conquered the Southern Song in 1279. Kublai Khan prepared for the conquest of Japan in earnest, </a:t>
            </a:r>
            <a:r>
              <a:rPr lang="en-US" altLang="ko-KR" sz="2400" dirty="0" err="1"/>
              <a:t>Beom</a:t>
            </a:r>
            <a:r>
              <a:rPr lang="en-US" altLang="ko-KR" sz="2400" dirty="0"/>
              <a:t> Mun-ho, a native of Southern Song, sent a personal letter to Japan recommending surrender. In 1280, an order was issued to build 3,500 warships, and Arahant and King </a:t>
            </a:r>
            <a:r>
              <a:rPr lang="en-US" altLang="ko-KR" sz="2400" dirty="0" err="1"/>
              <a:t>Chungryeol</a:t>
            </a:r>
            <a:r>
              <a:rPr lang="en-US" altLang="ko-KR" sz="2400" dirty="0"/>
              <a:t> took responsibility for the </a:t>
            </a:r>
            <a:r>
              <a:rPr lang="en-US" altLang="ko-KR" sz="2400" dirty="0" err="1"/>
              <a:t>Jeongdonghaengseong</a:t>
            </a:r>
            <a:r>
              <a:rPr lang="en-US" altLang="ko-KR" sz="2400" dirty="0"/>
              <a:t>. In May 3, 1281, 42,000 </a:t>
            </a:r>
            <a:r>
              <a:rPr lang="en-US" altLang="ko-KR" sz="2400" dirty="0" err="1"/>
              <a:t>Dongro</a:t>
            </a:r>
            <a:r>
              <a:rPr lang="en-US" altLang="ko-KR" sz="2400" dirty="0"/>
              <a:t> Troops and 100,000 Gangnam Troops mobilized, and in July 30, they were hit by a typhoon (</a:t>
            </a:r>
            <a:r>
              <a:rPr lang="en-US" altLang="ko-KR" sz="2400" dirty="0" err="1"/>
              <a:t>Kamigajae</a:t>
            </a:r>
            <a:r>
              <a:rPr lang="en-US" altLang="ko-KR" sz="2400" dirty="0"/>
              <a:t>). The court of Yuan Dynasty tried to launch the third expedition to Japan; but the expedition was stopped due to the death of Kublai Khan, who prompted the 3</a:t>
            </a:r>
            <a:r>
              <a:rPr lang="en-US" altLang="ko-KR" sz="2400" baseline="30000" dirty="0"/>
              <a:t>rd</a:t>
            </a:r>
            <a:r>
              <a:rPr lang="en-US" altLang="ko-KR" sz="2400" dirty="0"/>
              <a:t> expedition to Vietnam.</a:t>
            </a:r>
            <a:endParaRPr lang="ko-KR" altLang="en-US" sz="2400" dirty="0"/>
          </a:p>
        </p:txBody>
      </p:sp>
    </p:spTree>
    <p:extLst>
      <p:ext uri="{BB962C8B-B14F-4D97-AF65-F5344CB8AC3E}">
        <p14:creationId xmlns:p14="http://schemas.microsoft.com/office/powerpoint/2010/main" val="202736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1043608" y="188640"/>
            <a:ext cx="7772400" cy="4572000"/>
          </a:xfrm>
        </p:spPr>
        <p:txBody>
          <a:bodyPr/>
          <a:lstStyle/>
          <a:p>
            <a:r>
              <a:rPr lang="en-US" altLang="ko-KR" dirty="0" err="1"/>
              <a:t>Synthsis</a:t>
            </a:r>
            <a:r>
              <a:rPr lang="en-US" altLang="ko-KR" dirty="0"/>
              <a:t> archaeological-historical perspective. This research is </a:t>
            </a:r>
            <a:r>
              <a:rPr lang="en-US" altLang="ko-KR" dirty="0" err="1"/>
              <a:t>nassasary</a:t>
            </a:r>
            <a:r>
              <a:rPr lang="en-US" altLang="ko-KR" dirty="0"/>
              <a:t> that it reveal hidden </a:t>
            </a:r>
            <a:r>
              <a:rPr lang="en-US" altLang="ko-KR" dirty="0" err="1"/>
              <a:t>Goryeo</a:t>
            </a:r>
            <a:r>
              <a:rPr lang="en-US" altLang="ko-KR" dirty="0"/>
              <a:t>-Mongol culture and new medieval Korean Maritime route. And it is related with Mongol-</a:t>
            </a:r>
            <a:r>
              <a:rPr lang="en-US" altLang="ko-KR" dirty="0" err="1"/>
              <a:t>Goryeo</a:t>
            </a:r>
            <a:r>
              <a:rPr lang="en-US" altLang="ko-KR" dirty="0"/>
              <a:t>-Japan military </a:t>
            </a:r>
            <a:r>
              <a:rPr lang="en-US" altLang="ko-KR" dirty="0" err="1"/>
              <a:t>force.The</a:t>
            </a:r>
            <a:r>
              <a:rPr lang="en-US" altLang="ko-KR" dirty="0"/>
              <a:t> archaeological remains that show the Mongol Empire(</a:t>
            </a:r>
            <a:r>
              <a:rPr lang="ko-KR" altLang="en-US" dirty="0"/>
              <a:t>元</a:t>
            </a:r>
            <a:r>
              <a:rPr lang="en-US" altLang="ko-KR" dirty="0"/>
              <a:t>,</a:t>
            </a:r>
            <a:r>
              <a:rPr lang="ko-KR" altLang="en-US" dirty="0"/>
              <a:t> </a:t>
            </a:r>
            <a:r>
              <a:rPr lang="en-US" altLang="ko-KR" dirty="0"/>
              <a:t>Yuan Dynasty)’s active maritime route is the Sinan shipwreck 701 years before. It was a trading ship going from Ningbo(</a:t>
            </a:r>
            <a:r>
              <a:rPr lang="ko-KR" altLang="en-US" dirty="0"/>
              <a:t>寧波</a:t>
            </a:r>
            <a:r>
              <a:rPr lang="en-US" altLang="ko-KR" dirty="0"/>
              <a:t>), in 1323.</a:t>
            </a:r>
            <a:endParaRPr lang="ko-KR" altLang="ko-KR" dirty="0"/>
          </a:p>
          <a:p>
            <a:r>
              <a:rPr lang="en-US" altLang="ko-KR" dirty="0"/>
              <a:t>Keyword: </a:t>
            </a:r>
            <a:r>
              <a:rPr lang="en-US" altLang="ko-KR" dirty="0" err="1"/>
              <a:t>Goryeo</a:t>
            </a:r>
            <a:r>
              <a:rPr lang="en-US" altLang="ko-KR" dirty="0"/>
              <a:t> Dynasty, </a:t>
            </a:r>
            <a:r>
              <a:rPr lang="en-US" altLang="ko-KR" dirty="0" err="1"/>
              <a:t>Sambyeolcho</a:t>
            </a:r>
            <a:r>
              <a:rPr lang="en-US" altLang="ko-KR" dirty="0"/>
              <a:t>, Mongol Empire(</a:t>
            </a:r>
            <a:r>
              <a:rPr lang="ko-KR" altLang="en-US" dirty="0"/>
              <a:t>元</a:t>
            </a:r>
            <a:r>
              <a:rPr lang="en-US" altLang="ko-KR" dirty="0"/>
              <a:t>, Yuan Dynasty), Sinan Shipwreck 701 years </a:t>
            </a:r>
          </a:p>
          <a:p>
            <a:endParaRPr lang="en-US" altLang="ko-KR" dirty="0"/>
          </a:p>
          <a:p>
            <a:endParaRPr lang="ko-KR" altLang="ko-KR" dirty="0"/>
          </a:p>
          <a:p>
            <a:r>
              <a:rPr lang="en-US" altLang="ko-KR" dirty="0"/>
              <a:t> </a:t>
            </a:r>
            <a:endParaRPr lang="ko-KR" altLang="ko-K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15363" name="내용 개체 틀 3" descr="몽골 2385.jpg"/>
          <p:cNvPicPr>
            <a:picLocks noGrp="1" noChangeAspect="1"/>
          </p:cNvPicPr>
          <p:nvPr>
            <p:ph idx="1"/>
          </p:nvPr>
        </p:nvPicPr>
        <p:blipFill>
          <a:blip r:embed="rId2"/>
          <a:srcRect/>
          <a:stretch>
            <a:fillRect/>
          </a:stretch>
        </p:blipFill>
        <p:spPr>
          <a:xfrm rot="10800000">
            <a:off x="-1651044" y="34249"/>
            <a:ext cx="12446087" cy="7000924"/>
          </a:xfrm>
        </p:spPr>
      </p:pic>
      <p:sp>
        <p:nvSpPr>
          <p:cNvPr id="3" name="TextBox 2">
            <a:extLst>
              <a:ext uri="{FF2B5EF4-FFF2-40B4-BE49-F238E27FC236}">
                <a16:creationId xmlns:a16="http://schemas.microsoft.com/office/drawing/2014/main" id="{F68109AA-D53C-45BE-B202-DE62291C7CB4}"/>
              </a:ext>
            </a:extLst>
          </p:cNvPr>
          <p:cNvSpPr txBox="1"/>
          <p:nvPr/>
        </p:nvSpPr>
        <p:spPr>
          <a:xfrm>
            <a:off x="912482" y="4797152"/>
            <a:ext cx="1872208" cy="769441"/>
          </a:xfrm>
          <a:prstGeom prst="rect">
            <a:avLst/>
          </a:prstGeom>
          <a:noFill/>
        </p:spPr>
        <p:txBody>
          <a:bodyPr wrap="square" rtlCol="0">
            <a:spAutoFit/>
          </a:bodyPr>
          <a:lstStyle/>
          <a:p>
            <a:r>
              <a:rPr lang="en-US" altLang="ko-KR" sz="4400" dirty="0">
                <a:solidFill>
                  <a:srgbClr val="FFC000"/>
                </a:solidFill>
              </a:rPr>
              <a:t>1274</a:t>
            </a:r>
            <a:endParaRPr lang="ko-KR" altLang="en-US" sz="4400" dirty="0">
              <a:solidFill>
                <a:srgbClr val="FFC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12291" name="내용 개체 틀 3" descr="몽골 2383.jpg"/>
          <p:cNvPicPr>
            <a:picLocks noGrp="1" noChangeAspect="1"/>
          </p:cNvPicPr>
          <p:nvPr>
            <p:ph idx="1"/>
          </p:nvPr>
        </p:nvPicPr>
        <p:blipFill>
          <a:blip r:embed="rId2"/>
          <a:srcRect/>
          <a:stretch>
            <a:fillRect/>
          </a:stretch>
        </p:blipFill>
        <p:spPr>
          <a:xfrm>
            <a:off x="-468560" y="0"/>
            <a:ext cx="10668075" cy="6000792"/>
          </a:xfrm>
        </p:spPr>
      </p:pic>
      <p:sp>
        <p:nvSpPr>
          <p:cNvPr id="4" name="TextBox 3">
            <a:extLst>
              <a:ext uri="{FF2B5EF4-FFF2-40B4-BE49-F238E27FC236}">
                <a16:creationId xmlns:a16="http://schemas.microsoft.com/office/drawing/2014/main" id="{1211C6AC-AE22-4D4B-8D8E-4464DACE5756}"/>
              </a:ext>
            </a:extLst>
          </p:cNvPr>
          <p:cNvSpPr txBox="1"/>
          <p:nvPr/>
        </p:nvSpPr>
        <p:spPr>
          <a:xfrm>
            <a:off x="516124" y="6000792"/>
            <a:ext cx="8568952" cy="646331"/>
          </a:xfrm>
          <a:prstGeom prst="rect">
            <a:avLst/>
          </a:prstGeom>
          <a:noFill/>
        </p:spPr>
        <p:txBody>
          <a:bodyPr wrap="square" rtlCol="0">
            <a:spAutoFit/>
          </a:bodyPr>
          <a:lstStyle/>
          <a:p>
            <a:r>
              <a:rPr lang="en-US" altLang="ko-KR" sz="3600" dirty="0">
                <a:solidFill>
                  <a:srgbClr val="FFC000"/>
                </a:solidFill>
              </a:rPr>
              <a:t>Mongol Soldiers and Japanese on ship</a:t>
            </a:r>
            <a:endParaRPr lang="ko-KR" altLang="en-US" sz="3600" dirty="0">
              <a:solidFill>
                <a:srgbClr val="FFC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16387" name="내용 개체 틀 3" descr="몽골 2388.jpg"/>
          <p:cNvPicPr>
            <a:picLocks noGrp="1" noChangeAspect="1"/>
          </p:cNvPicPr>
          <p:nvPr>
            <p:ph idx="1"/>
          </p:nvPr>
        </p:nvPicPr>
        <p:blipFill>
          <a:blip r:embed="rId2"/>
          <a:srcRect/>
          <a:stretch>
            <a:fillRect/>
          </a:stretch>
        </p:blipFill>
        <p:spPr>
          <a:xfrm rot="5400000">
            <a:off x="810345" y="-3690269"/>
            <a:ext cx="7594754" cy="13501783"/>
          </a:xfrm>
        </p:spPr>
      </p:pic>
      <p:sp>
        <p:nvSpPr>
          <p:cNvPr id="4" name="TextBox 3">
            <a:extLst>
              <a:ext uri="{FF2B5EF4-FFF2-40B4-BE49-F238E27FC236}">
                <a16:creationId xmlns:a16="http://schemas.microsoft.com/office/drawing/2014/main" id="{D810390C-5B6E-4B55-871D-40637F9B800F}"/>
              </a:ext>
            </a:extLst>
          </p:cNvPr>
          <p:cNvSpPr txBox="1"/>
          <p:nvPr/>
        </p:nvSpPr>
        <p:spPr>
          <a:xfrm>
            <a:off x="683568" y="4221088"/>
            <a:ext cx="1872208" cy="769441"/>
          </a:xfrm>
          <a:prstGeom prst="rect">
            <a:avLst/>
          </a:prstGeom>
          <a:noFill/>
        </p:spPr>
        <p:txBody>
          <a:bodyPr wrap="square" rtlCol="0">
            <a:spAutoFit/>
          </a:bodyPr>
          <a:lstStyle/>
          <a:p>
            <a:r>
              <a:rPr lang="en-US" altLang="ko-KR" sz="4400" dirty="0">
                <a:solidFill>
                  <a:srgbClr val="FFC000"/>
                </a:solidFill>
              </a:rPr>
              <a:t>1281</a:t>
            </a:r>
            <a:endParaRPr lang="ko-KR" altLang="en-US" sz="4400" dirty="0">
              <a:solidFill>
                <a:srgbClr val="FFC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14339" name="내용 개체 틀 3" descr="몽골 2382.jpg"/>
          <p:cNvPicPr>
            <a:picLocks noGrp="1" noChangeAspect="1"/>
          </p:cNvPicPr>
          <p:nvPr>
            <p:ph idx="1"/>
          </p:nvPr>
        </p:nvPicPr>
        <p:blipFill>
          <a:blip r:embed="rId2"/>
          <a:srcRect/>
          <a:stretch>
            <a:fillRect/>
          </a:stretch>
        </p:blipFill>
        <p:spPr>
          <a:xfrm>
            <a:off x="-533438" y="-3403"/>
            <a:ext cx="10668075" cy="6000792"/>
          </a:xfrm>
        </p:spPr>
      </p:pic>
      <p:sp>
        <p:nvSpPr>
          <p:cNvPr id="4" name="TextBox 3">
            <a:extLst>
              <a:ext uri="{FF2B5EF4-FFF2-40B4-BE49-F238E27FC236}">
                <a16:creationId xmlns:a16="http://schemas.microsoft.com/office/drawing/2014/main" id="{85358D2E-44FE-4D78-A7BC-9E073EB12AA1}"/>
              </a:ext>
            </a:extLst>
          </p:cNvPr>
          <p:cNvSpPr txBox="1"/>
          <p:nvPr/>
        </p:nvSpPr>
        <p:spPr>
          <a:xfrm>
            <a:off x="1054762" y="5997389"/>
            <a:ext cx="8064896" cy="646331"/>
          </a:xfrm>
          <a:prstGeom prst="rect">
            <a:avLst/>
          </a:prstGeom>
          <a:noFill/>
        </p:spPr>
        <p:txBody>
          <a:bodyPr wrap="square" rtlCol="0">
            <a:spAutoFit/>
          </a:bodyPr>
          <a:lstStyle/>
          <a:p>
            <a:r>
              <a:rPr lang="en-US" altLang="ko-KR" sz="3600" dirty="0">
                <a:solidFill>
                  <a:srgbClr val="FFC000"/>
                </a:solidFill>
              </a:rPr>
              <a:t>Mongol &amp; </a:t>
            </a:r>
            <a:r>
              <a:rPr lang="en-US" altLang="ko-KR" sz="3600" dirty="0" err="1">
                <a:solidFill>
                  <a:srgbClr val="FFC000"/>
                </a:solidFill>
              </a:rPr>
              <a:t>Goryeo</a:t>
            </a:r>
            <a:r>
              <a:rPr lang="en-US" altLang="ko-KR" sz="3600" dirty="0">
                <a:solidFill>
                  <a:srgbClr val="FFC000"/>
                </a:solidFill>
              </a:rPr>
              <a:t> Troops in Japan</a:t>
            </a:r>
            <a:endParaRPr lang="ko-KR" altLang="en-US" sz="3600" dirty="0">
              <a:solidFill>
                <a:srgbClr val="FFC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13315" name="내용 개체 틀 3" descr="몽골 2381.jpg"/>
          <p:cNvPicPr>
            <a:picLocks noGrp="1" noChangeAspect="1"/>
          </p:cNvPicPr>
          <p:nvPr>
            <p:ph idx="1"/>
          </p:nvPr>
        </p:nvPicPr>
        <p:blipFill>
          <a:blip r:embed="rId2"/>
          <a:srcRect/>
          <a:stretch>
            <a:fillRect/>
          </a:stretch>
        </p:blipFill>
        <p:spPr>
          <a:xfrm>
            <a:off x="-612576" y="5171"/>
            <a:ext cx="10644262" cy="5987398"/>
          </a:xfrm>
        </p:spPr>
      </p:pic>
      <p:sp>
        <p:nvSpPr>
          <p:cNvPr id="4" name="TextBox 3">
            <a:extLst>
              <a:ext uri="{FF2B5EF4-FFF2-40B4-BE49-F238E27FC236}">
                <a16:creationId xmlns:a16="http://schemas.microsoft.com/office/drawing/2014/main" id="{D96DCE76-2D12-4967-8A4C-CC55BFAADB99}"/>
              </a:ext>
            </a:extLst>
          </p:cNvPr>
          <p:cNvSpPr txBox="1"/>
          <p:nvPr/>
        </p:nvSpPr>
        <p:spPr>
          <a:xfrm>
            <a:off x="906906" y="5992569"/>
            <a:ext cx="8064896" cy="646331"/>
          </a:xfrm>
          <a:prstGeom prst="rect">
            <a:avLst/>
          </a:prstGeom>
          <a:noFill/>
        </p:spPr>
        <p:txBody>
          <a:bodyPr wrap="square" rtlCol="0">
            <a:spAutoFit/>
          </a:bodyPr>
          <a:lstStyle/>
          <a:p>
            <a:r>
              <a:rPr lang="en-US" altLang="ko-KR" sz="3600" dirty="0">
                <a:solidFill>
                  <a:srgbClr val="FFC000"/>
                </a:solidFill>
              </a:rPr>
              <a:t>Mongol Soldiers and Japan Samurai</a:t>
            </a:r>
            <a:endParaRPr lang="ko-KR" altLang="en-US" sz="3600" dirty="0">
              <a:solidFill>
                <a:srgbClr val="FFC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1E39E8C-9F2D-448D-BF0E-CD326870175D}"/>
              </a:ext>
            </a:extLst>
          </p:cNvPr>
          <p:cNvSpPr>
            <a:spLocks noGrp="1"/>
          </p:cNvSpPr>
          <p:nvPr>
            <p:ph type="title"/>
          </p:nvPr>
        </p:nvSpPr>
        <p:spPr>
          <a:xfrm>
            <a:off x="971600" y="198065"/>
            <a:ext cx="7772400" cy="683989"/>
          </a:xfrm>
        </p:spPr>
        <p:txBody>
          <a:bodyPr/>
          <a:lstStyle/>
          <a:p>
            <a:r>
              <a:rPr lang="en-US" altLang="ko-KR" dirty="0"/>
              <a:t>Archaeological Data</a:t>
            </a:r>
            <a:endParaRPr lang="ko-KR" altLang="en-US" dirty="0"/>
          </a:p>
        </p:txBody>
      </p:sp>
      <p:sp>
        <p:nvSpPr>
          <p:cNvPr id="3" name="내용 개체 틀 2">
            <a:extLst>
              <a:ext uri="{FF2B5EF4-FFF2-40B4-BE49-F238E27FC236}">
                <a16:creationId xmlns:a16="http://schemas.microsoft.com/office/drawing/2014/main" id="{B4F54369-886F-4CF6-841B-2DC3781CE53E}"/>
              </a:ext>
            </a:extLst>
          </p:cNvPr>
          <p:cNvSpPr>
            <a:spLocks noGrp="1"/>
          </p:cNvSpPr>
          <p:nvPr>
            <p:ph idx="1"/>
          </p:nvPr>
        </p:nvSpPr>
        <p:spPr>
          <a:xfrm>
            <a:off x="914400" y="1484784"/>
            <a:ext cx="7772400" cy="4572000"/>
          </a:xfrm>
        </p:spPr>
        <p:txBody>
          <a:bodyPr/>
          <a:lstStyle/>
          <a:p>
            <a:endParaRPr lang="ko-KR" altLang="en-US" dirty="0"/>
          </a:p>
        </p:txBody>
      </p:sp>
      <p:sp>
        <p:nvSpPr>
          <p:cNvPr id="4" name="직사각형 3">
            <a:extLst>
              <a:ext uri="{FF2B5EF4-FFF2-40B4-BE49-F238E27FC236}">
                <a16:creationId xmlns:a16="http://schemas.microsoft.com/office/drawing/2014/main" id="{A73C9368-EAB6-467B-A553-B1FB874B63B0}"/>
              </a:ext>
            </a:extLst>
          </p:cNvPr>
          <p:cNvSpPr/>
          <p:nvPr/>
        </p:nvSpPr>
        <p:spPr>
          <a:xfrm>
            <a:off x="2286000" y="-8943618"/>
            <a:ext cx="4572000" cy="8402300"/>
          </a:xfrm>
          <a:prstGeom prst="rect">
            <a:avLst/>
          </a:prstGeom>
        </p:spPr>
        <p:txBody>
          <a:bodyPr>
            <a:spAutoFit/>
          </a:bodyPr>
          <a:lstStyle/>
          <a:p>
            <a:pPr latinLnBrk="0"/>
            <a:r>
              <a:rPr lang="en-US" altLang="ko-KR" b="1" dirty="0"/>
              <a:t>Archaeological data</a:t>
            </a:r>
            <a:endParaRPr lang="ko-KR" altLang="ko-KR" dirty="0"/>
          </a:p>
          <a:p>
            <a:pPr latinLnBrk="0"/>
            <a:r>
              <a:rPr lang="en-US" altLang="ko-KR" dirty="0"/>
              <a:t> </a:t>
            </a:r>
            <a:endParaRPr lang="ko-KR" altLang="ko-KR" dirty="0"/>
          </a:p>
          <a:p>
            <a:pPr latinLnBrk="0"/>
            <a:r>
              <a:rPr lang="en-US" altLang="ko-KR" dirty="0"/>
              <a:t>In Japan, an underwater archaeological investigation was started in the Takashima area in 1980 to investigate the Mongol invasion. In 1981, the area of 7.5 km along the southern coast of Takashima and 200 m in the sea area was designated as a cultural property distribution area. Four wooden anchors equipped with anchor stones were unearthed during the excavation of </a:t>
            </a:r>
            <a:r>
              <a:rPr lang="en-US" altLang="ko-KR" dirty="0" err="1"/>
              <a:t>Kanzaki</a:t>
            </a:r>
            <a:r>
              <a:rPr lang="en-US" altLang="ko-KR" dirty="0"/>
              <a:t> Port embankment construction in 1994-95, and they can be classified as large or small. About 1,000 artifacts were recovered during the port construction of </a:t>
            </a:r>
            <a:r>
              <a:rPr lang="en-US" altLang="ko-KR" dirty="0" err="1"/>
              <a:t>Kanzaki</a:t>
            </a:r>
            <a:r>
              <a:rPr lang="en-US" altLang="ko-KR" dirty="0"/>
              <a:t> Port in 2001-02. Artifacts such as jars, pottery, knives, bows, </a:t>
            </a:r>
            <a:r>
              <a:rPr lang="en-US" altLang="ko-KR" i="1" dirty="0"/>
              <a:t>no</a:t>
            </a:r>
            <a:r>
              <a:rPr lang="en-US" altLang="ko-KR" dirty="0"/>
              <a:t> (crossbow), arrows, lacquerware for armor, decorative hardware, and coins were found. In particular, the figurative product made of earthenware seems to be an explosive bomb marked as iron cannon in the ‘</a:t>
            </a:r>
            <a:r>
              <a:rPr lang="en-US" altLang="ko-KR" dirty="0" err="1"/>
              <a:t>Monggoseupraehoesa</a:t>
            </a:r>
            <a:r>
              <a:rPr lang="en-US" altLang="ko-KR" dirty="0"/>
              <a:t> (</a:t>
            </a:r>
            <a:r>
              <a:rPr lang="ko-KR" altLang="ko-KR" dirty="0"/>
              <a:t>蒙古襲來繪詞</a:t>
            </a:r>
            <a:r>
              <a:rPr lang="en-US" altLang="ko-KR" dirty="0"/>
              <a:t>)’, a documentary painting of the Kamakura period. In 2006, Matsuura City (</a:t>
            </a:r>
            <a:r>
              <a:rPr lang="ko-KR" altLang="ko-KR" dirty="0"/>
              <a:t>松浦市</a:t>
            </a:r>
            <a:r>
              <a:rPr lang="en-US" altLang="ko-KR" dirty="0"/>
              <a:t>) showed interest and conducted an investigation, and in 2012, the area was designated as a national historic site. </a:t>
            </a:r>
            <a:endParaRPr lang="ko-KR" altLang="ko-KR" dirty="0"/>
          </a:p>
        </p:txBody>
      </p:sp>
      <p:sp>
        <p:nvSpPr>
          <p:cNvPr id="5" name="직사각형 4">
            <a:extLst>
              <a:ext uri="{FF2B5EF4-FFF2-40B4-BE49-F238E27FC236}">
                <a16:creationId xmlns:a16="http://schemas.microsoft.com/office/drawing/2014/main" id="{B4F4AA30-D370-4206-A424-BB1E2402CDCF}"/>
              </a:ext>
            </a:extLst>
          </p:cNvPr>
          <p:cNvSpPr/>
          <p:nvPr/>
        </p:nvSpPr>
        <p:spPr>
          <a:xfrm>
            <a:off x="971600" y="1124744"/>
            <a:ext cx="7772400" cy="4708981"/>
          </a:xfrm>
          <a:prstGeom prst="rect">
            <a:avLst/>
          </a:prstGeom>
        </p:spPr>
        <p:txBody>
          <a:bodyPr wrap="square">
            <a:spAutoFit/>
          </a:bodyPr>
          <a:lstStyle/>
          <a:p>
            <a:r>
              <a:rPr lang="en-US" altLang="ko-KR" sz="2000" dirty="0">
                <a:latin typeface="Times New Roman" panose="02020603050405020304" pitchFamily="18" charset="0"/>
                <a:ea typeface="맑은 고딕" panose="020B0503020000020004" pitchFamily="50" charset="-127"/>
              </a:rPr>
              <a:t>In Japan, an underwater archaeological investigation was started in the Takashima area in 1980 to investigate the Mongol invasion. In 1981, the area of 7.5 km along the southern coast of Takashima and 200 m in the sea area was designated as a cultural property distribution area. Four wooden anchors equipped with anchor stones were unearthed during the excavation of </a:t>
            </a:r>
            <a:r>
              <a:rPr lang="en-US" altLang="ko-KR" sz="2000" dirty="0" err="1">
                <a:latin typeface="Times New Roman" panose="02020603050405020304" pitchFamily="18" charset="0"/>
                <a:ea typeface="맑은 고딕" panose="020B0503020000020004" pitchFamily="50" charset="-127"/>
              </a:rPr>
              <a:t>Kanzaki</a:t>
            </a:r>
            <a:r>
              <a:rPr lang="en-US" altLang="ko-KR" sz="2000" dirty="0">
                <a:latin typeface="Times New Roman" panose="02020603050405020304" pitchFamily="18" charset="0"/>
                <a:ea typeface="맑은 고딕" panose="020B0503020000020004" pitchFamily="50" charset="-127"/>
              </a:rPr>
              <a:t> Port embankment construction in 1994-95, and they can be classified as large or small. About 1,000 artifacts were recovered during the port construction of </a:t>
            </a:r>
            <a:r>
              <a:rPr lang="en-US" altLang="ko-KR" sz="2000" dirty="0" err="1">
                <a:latin typeface="Times New Roman" panose="02020603050405020304" pitchFamily="18" charset="0"/>
                <a:ea typeface="맑은 고딕" panose="020B0503020000020004" pitchFamily="50" charset="-127"/>
              </a:rPr>
              <a:t>Kanzaki</a:t>
            </a:r>
            <a:r>
              <a:rPr lang="en-US" altLang="ko-KR" sz="2000" dirty="0">
                <a:latin typeface="Times New Roman" panose="02020603050405020304" pitchFamily="18" charset="0"/>
                <a:ea typeface="맑은 고딕" panose="020B0503020000020004" pitchFamily="50" charset="-127"/>
              </a:rPr>
              <a:t> Port in 2001-02. Artifacts such as jars, pottery, knives, bows, </a:t>
            </a:r>
            <a:r>
              <a:rPr lang="en-US" altLang="ko-KR" sz="2000" i="1" dirty="0">
                <a:latin typeface="Times New Roman" panose="02020603050405020304" pitchFamily="18" charset="0"/>
                <a:ea typeface="맑은 고딕" panose="020B0503020000020004" pitchFamily="50" charset="-127"/>
              </a:rPr>
              <a:t>no</a:t>
            </a:r>
            <a:r>
              <a:rPr lang="en-US" altLang="ko-KR" sz="2000" dirty="0">
                <a:latin typeface="Times New Roman" panose="02020603050405020304" pitchFamily="18" charset="0"/>
                <a:ea typeface="맑은 고딕" panose="020B0503020000020004" pitchFamily="50" charset="-127"/>
              </a:rPr>
              <a:t> (crossbow), arrows, lacquerware for armor, decorative hardware, and coins were found. In particular, the figurative product made of earthenware seems to be an explosive bomb marked as iron cannon in the ‘</a:t>
            </a:r>
            <a:r>
              <a:rPr lang="en-US" altLang="ko-KR" sz="2000" dirty="0" err="1">
                <a:latin typeface="Times New Roman" panose="02020603050405020304" pitchFamily="18" charset="0"/>
                <a:ea typeface="맑은 고딕" panose="020B0503020000020004" pitchFamily="50" charset="-127"/>
              </a:rPr>
              <a:t>Monggoseupraehoesa</a:t>
            </a:r>
            <a:r>
              <a:rPr lang="en-US" altLang="ko-KR" sz="2000" dirty="0">
                <a:latin typeface="Times New Roman" panose="02020603050405020304" pitchFamily="18" charset="0"/>
                <a:ea typeface="맑은 고딕" panose="020B0503020000020004" pitchFamily="50" charset="-127"/>
              </a:rPr>
              <a:t> (</a:t>
            </a:r>
            <a:r>
              <a:rPr lang="ko-KR" altLang="ko-KR" sz="2000" dirty="0">
                <a:latin typeface="Times New Roman" panose="02020603050405020304" pitchFamily="18" charset="0"/>
                <a:ea typeface="맑은 고딕" panose="020B0503020000020004" pitchFamily="50" charset="-127"/>
                <a:cs typeface="Times New Roman" panose="02020603050405020304" pitchFamily="18" charset="0"/>
              </a:rPr>
              <a:t>蒙古襲來繪詞</a:t>
            </a:r>
            <a:r>
              <a:rPr lang="en-US" altLang="ko-KR" sz="2000" dirty="0">
                <a:latin typeface="Times New Roman" panose="02020603050405020304" pitchFamily="18" charset="0"/>
                <a:ea typeface="맑은 고딕" panose="020B0503020000020004" pitchFamily="50" charset="-127"/>
              </a:rPr>
              <a:t>)’, a documentary painting of the Kamakura period. In 2006, Matsuura City (</a:t>
            </a:r>
            <a:r>
              <a:rPr lang="ko-KR" altLang="ko-KR" sz="2000" dirty="0">
                <a:latin typeface="Times New Roman" panose="02020603050405020304" pitchFamily="18" charset="0"/>
                <a:ea typeface="맑은 고딕" panose="020B0503020000020004" pitchFamily="50" charset="-127"/>
                <a:cs typeface="Times New Roman" panose="02020603050405020304" pitchFamily="18" charset="0"/>
              </a:rPr>
              <a:t>松浦市</a:t>
            </a:r>
            <a:r>
              <a:rPr lang="en-US" altLang="ko-KR" sz="2000" dirty="0">
                <a:latin typeface="Times New Roman" panose="02020603050405020304" pitchFamily="18" charset="0"/>
                <a:ea typeface="맑은 고딕" panose="020B0503020000020004" pitchFamily="50" charset="-127"/>
              </a:rPr>
              <a:t>) showed interest and conducted an investigation, and in 2012, the area was designated as a national historic site.</a:t>
            </a:r>
            <a:endParaRPr lang="ko-KR" altLang="en-US" sz="2000" dirty="0"/>
          </a:p>
        </p:txBody>
      </p:sp>
    </p:spTree>
    <p:extLst>
      <p:ext uri="{BB962C8B-B14F-4D97-AF65-F5344CB8AC3E}">
        <p14:creationId xmlns:p14="http://schemas.microsoft.com/office/powerpoint/2010/main" val="2235776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10.JPG"/>
          <p:cNvPicPr>
            <a:picLocks noChangeAspect="1"/>
          </p:cNvPicPr>
          <p:nvPr/>
        </p:nvPicPr>
        <p:blipFill>
          <a:blip r:embed="rId2" cstate="print"/>
          <a:stretch>
            <a:fillRect/>
          </a:stretch>
        </p:blipFill>
        <p:spPr>
          <a:xfrm rot="5400000">
            <a:off x="-2973633" y="258934"/>
            <a:ext cx="8929720" cy="669729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1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pic>
        <p:nvPicPr>
          <p:cNvPr id="4" name="내용 개체 틀 3" descr="040.JPG"/>
          <p:cNvPicPr>
            <a:picLocks noGrp="1" noChangeAspect="1"/>
          </p:cNvPicPr>
          <p:nvPr>
            <p:ph idx="1"/>
          </p:nvPr>
        </p:nvPicPr>
        <p:blipFill>
          <a:blip r:embed="rId2" cstate="print"/>
          <a:stretch>
            <a:fillRect/>
          </a:stretch>
        </p:blipFill>
        <p:spPr>
          <a:xfrm>
            <a:off x="1285852" y="0"/>
            <a:ext cx="4357718" cy="3268289"/>
          </a:xfrm>
        </p:spPr>
      </p:pic>
      <p:pic>
        <p:nvPicPr>
          <p:cNvPr id="6" name="그림 5" descr="044.JPG"/>
          <p:cNvPicPr>
            <a:picLocks noChangeAspect="1"/>
          </p:cNvPicPr>
          <p:nvPr/>
        </p:nvPicPr>
        <p:blipFill>
          <a:blip r:embed="rId3" cstate="print"/>
          <a:stretch>
            <a:fillRect/>
          </a:stretch>
        </p:blipFill>
        <p:spPr>
          <a:xfrm rot="5400000">
            <a:off x="5226848" y="416722"/>
            <a:ext cx="3333773" cy="2500330"/>
          </a:xfrm>
          <a:prstGeom prst="rect">
            <a:avLst/>
          </a:prstGeom>
        </p:spPr>
      </p:pic>
      <p:pic>
        <p:nvPicPr>
          <p:cNvPr id="7" name="그림 6" descr="045.JPG"/>
          <p:cNvPicPr>
            <a:picLocks noChangeAspect="1"/>
          </p:cNvPicPr>
          <p:nvPr/>
        </p:nvPicPr>
        <p:blipFill>
          <a:blip r:embed="rId4" cstate="print"/>
          <a:stretch>
            <a:fillRect/>
          </a:stretch>
        </p:blipFill>
        <p:spPr>
          <a:xfrm rot="5400000">
            <a:off x="5322097" y="3607570"/>
            <a:ext cx="3714778" cy="2786084"/>
          </a:xfrm>
          <a:prstGeom prst="rect">
            <a:avLst/>
          </a:prstGeom>
        </p:spPr>
      </p:pic>
      <p:pic>
        <p:nvPicPr>
          <p:cNvPr id="8" name="그림 7" descr="043.JPG"/>
          <p:cNvPicPr>
            <a:picLocks noChangeAspect="1"/>
          </p:cNvPicPr>
          <p:nvPr/>
        </p:nvPicPr>
        <p:blipFill>
          <a:blip r:embed="rId5" cstate="print"/>
          <a:stretch>
            <a:fillRect/>
          </a:stretch>
        </p:blipFill>
        <p:spPr>
          <a:xfrm>
            <a:off x="1214414" y="3161083"/>
            <a:ext cx="4929222" cy="369691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dirty="0"/>
          </a:p>
        </p:txBody>
      </p:sp>
      <p:pic>
        <p:nvPicPr>
          <p:cNvPr id="4" name="내용 개체 틀 3" descr="042.JPG"/>
          <p:cNvPicPr>
            <a:picLocks noGrp="1" noChangeAspect="1"/>
          </p:cNvPicPr>
          <p:nvPr>
            <p:ph idx="1"/>
          </p:nvPr>
        </p:nvPicPr>
        <p:blipFill>
          <a:blip r:embed="rId2" cstate="print"/>
          <a:stretch>
            <a:fillRect/>
          </a:stretch>
        </p:blipFill>
        <p:spPr>
          <a:xfrm rot="5400000">
            <a:off x="4381504" y="1119166"/>
            <a:ext cx="6096000" cy="4572000"/>
          </a:xfrm>
        </p:spPr>
      </p:pic>
      <p:pic>
        <p:nvPicPr>
          <p:cNvPr id="6" name="그림 5" descr="041.JPG"/>
          <p:cNvPicPr>
            <a:picLocks noChangeAspect="1"/>
          </p:cNvPicPr>
          <p:nvPr/>
        </p:nvPicPr>
        <p:blipFill>
          <a:blip r:embed="rId3" cstate="print"/>
          <a:stretch>
            <a:fillRect/>
          </a:stretch>
        </p:blipFill>
        <p:spPr>
          <a:xfrm>
            <a:off x="428596" y="428604"/>
            <a:ext cx="5429256" cy="407194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971600" y="332656"/>
            <a:ext cx="7772400" cy="4572000"/>
          </a:xfrm>
        </p:spPr>
        <p:txBody>
          <a:bodyPr/>
          <a:lstStyle/>
          <a:p>
            <a:pPr latinLnBrk="0"/>
            <a:r>
              <a:rPr lang="en-GB" altLang="ko-KR" b="1" dirty="0"/>
              <a:t>INTRODUCTION                                                             </a:t>
            </a:r>
            <a:endParaRPr lang="ko-KR" altLang="ko-KR" dirty="0"/>
          </a:p>
          <a:p>
            <a:pPr latinLnBrk="0"/>
            <a:r>
              <a:rPr lang="en-GB" altLang="ko-KR" dirty="0"/>
              <a:t>Mongol Empire (Chinese branch Yuan Dynasty) in the time of Genghis Khan, the steppe nomadic society was unified. Political and military obstacles to land transportation have been removed. A turning point in trade based on peace covering the north, south, east, and west called ‘PAX MONGOLICANA’ was prepared. The emergence of the Mongol Legion, which boasts fast cavalry and excellent tactics, can be compared to the emergence of ‘Total Soccer’ in modern football. </a:t>
            </a:r>
          </a:p>
          <a:p>
            <a:pPr latinLnBrk="0"/>
            <a:endParaRPr lang="en-GB" altLang="ko-K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81AC8CB-1F01-4A3F-9753-BBE04BC694A7}"/>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F45B7ABA-211F-48B0-999D-E0D01159412F}"/>
              </a:ext>
            </a:extLst>
          </p:cNvPr>
          <p:cNvSpPr>
            <a:spLocks noGrp="1"/>
          </p:cNvSpPr>
          <p:nvPr>
            <p:ph idx="1"/>
          </p:nvPr>
        </p:nvSpPr>
        <p:spPr>
          <a:xfrm>
            <a:off x="914400" y="1427163"/>
            <a:ext cx="7772400" cy="4572000"/>
          </a:xfrm>
        </p:spPr>
        <p:txBody>
          <a:bodyPr/>
          <a:lstStyle/>
          <a:p>
            <a:pPr latinLnBrk="0"/>
            <a:r>
              <a:rPr lang="en-US" altLang="ko-KR" sz="2400" dirty="0"/>
              <a:t>Professor Yoshifumi Ikeda (</a:t>
            </a:r>
            <a:r>
              <a:rPr lang="ko-KR" altLang="ko-KR" sz="2400" dirty="0"/>
              <a:t>池田榮史</a:t>
            </a:r>
            <a:r>
              <a:rPr lang="en-US" altLang="ko-KR" sz="2400" dirty="0"/>
              <a:t>) of the University of the Ryukyus has been involved in underwater archaeological excavation since 1992, and in 2005 independently conducted sonar surveys and made submarine topographical and geological maps. Based on these achievements, the 'Takashima sunken ship 1' in 2011-12 and the 'Takashima sunken ship 2' were excavated and investigated in 2014-15. Judging from the structure of the hull and the excavated artifacts, it was identified as a ship sunk during the Mongol expedition to Japan in the thirteenth century.</a:t>
            </a:r>
            <a:r>
              <a:rPr lang="en-GB" altLang="ko-KR" b="1" dirty="0"/>
              <a:t> </a:t>
            </a:r>
            <a:endParaRPr lang="ko-KR" altLang="ko-KR" dirty="0"/>
          </a:p>
          <a:p>
            <a:endParaRPr lang="ko-KR" altLang="en-US" dirty="0"/>
          </a:p>
        </p:txBody>
      </p:sp>
    </p:spTree>
    <p:extLst>
      <p:ext uri="{BB962C8B-B14F-4D97-AF65-F5344CB8AC3E}">
        <p14:creationId xmlns:p14="http://schemas.microsoft.com/office/powerpoint/2010/main" val="3412842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00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dirty="0"/>
          </a:p>
        </p:txBody>
      </p:sp>
      <p:pic>
        <p:nvPicPr>
          <p:cNvPr id="11267" name="내용 개체 틀 3" descr="몽골 2386.jpg"/>
          <p:cNvPicPr>
            <a:picLocks noGrp="1" noChangeAspect="1"/>
          </p:cNvPicPr>
          <p:nvPr>
            <p:ph idx="1"/>
          </p:nvPr>
        </p:nvPicPr>
        <p:blipFill>
          <a:blip r:embed="rId2"/>
          <a:srcRect/>
          <a:stretch>
            <a:fillRect/>
          </a:stretch>
        </p:blipFill>
        <p:spPr>
          <a:xfrm>
            <a:off x="-2000296" y="-357214"/>
            <a:ext cx="13843097" cy="7786742"/>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defRPr/>
            </a:pPr>
            <a:endParaRPr lang="ko-KR" altLang="en-US"/>
          </a:p>
        </p:txBody>
      </p:sp>
      <p:pic>
        <p:nvPicPr>
          <p:cNvPr id="10243" name="Picture 4" descr="도1"/>
          <p:cNvPicPr>
            <a:picLocks noGrp="1" noChangeAspect="1" noChangeArrowheads="1"/>
          </p:cNvPicPr>
          <p:nvPr>
            <p:ph idx="1"/>
          </p:nvPr>
        </p:nvPicPr>
        <p:blipFill>
          <a:blip r:embed="rId2"/>
          <a:srcRect/>
          <a:stretch>
            <a:fillRect/>
          </a:stretch>
        </p:blipFill>
        <p:spPr>
          <a:xfrm>
            <a:off x="-8143875" y="-3071813"/>
            <a:ext cx="15778163" cy="9358313"/>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5980AAA-6B8A-403E-8388-C94A38C0EA85}"/>
              </a:ext>
            </a:extLst>
          </p:cNvPr>
          <p:cNvSpPr>
            <a:spLocks noGrp="1"/>
          </p:cNvSpPr>
          <p:nvPr>
            <p:ph type="title"/>
          </p:nvPr>
        </p:nvSpPr>
        <p:spPr/>
        <p:txBody>
          <a:bodyPr/>
          <a:lstStyle/>
          <a:p>
            <a:r>
              <a:rPr lang="en-GB" altLang="ko-KR" b="1" dirty="0"/>
              <a:t>CONCOLUDING REMARKS </a:t>
            </a:r>
            <a:endParaRPr lang="ko-KR" altLang="en-US" dirty="0"/>
          </a:p>
        </p:txBody>
      </p:sp>
      <p:sp>
        <p:nvSpPr>
          <p:cNvPr id="3" name="내용 개체 틀 2">
            <a:extLst>
              <a:ext uri="{FF2B5EF4-FFF2-40B4-BE49-F238E27FC236}">
                <a16:creationId xmlns:a16="http://schemas.microsoft.com/office/drawing/2014/main" id="{F61441E1-998D-4F89-8094-A8B47CBCCAEA}"/>
              </a:ext>
            </a:extLst>
          </p:cNvPr>
          <p:cNvSpPr>
            <a:spLocks noGrp="1"/>
          </p:cNvSpPr>
          <p:nvPr>
            <p:ph idx="1"/>
          </p:nvPr>
        </p:nvSpPr>
        <p:spPr/>
        <p:txBody>
          <a:bodyPr/>
          <a:lstStyle/>
          <a:p>
            <a:pPr latinLnBrk="0"/>
            <a:r>
              <a:rPr lang="en-GB" altLang="ko-KR" b="1" dirty="0"/>
              <a:t>: </a:t>
            </a:r>
            <a:r>
              <a:rPr lang="en-GB" altLang="ko-KR" dirty="0"/>
              <a:t>Celebrating the 701 </a:t>
            </a:r>
            <a:r>
              <a:rPr lang="en-GB" altLang="ko-KR" dirty="0" err="1"/>
              <a:t>st</a:t>
            </a:r>
            <a:r>
              <a:rPr lang="en-GB" altLang="ko-KR" dirty="0"/>
              <a:t> Anniversary of the Sinan Ship's Departure</a:t>
            </a:r>
            <a:endParaRPr lang="ko-KR" altLang="ko-KR" dirty="0"/>
          </a:p>
          <a:p>
            <a:pPr latinLnBrk="0"/>
            <a:r>
              <a:rPr lang="en-US" altLang="ko-KR" sz="2400" dirty="0"/>
              <a:t>The Mongols, a nomadic empire, was aware of the importance of the sea, and the Mongols organized the manpower of the occupied territories into the Mongolian army. The government actively supported </a:t>
            </a:r>
            <a:r>
              <a:rPr lang="en-US" altLang="ko-KR" sz="2400" dirty="0" err="1"/>
              <a:t>Saekmok</a:t>
            </a:r>
            <a:r>
              <a:rPr lang="en-US" altLang="ko-KR" sz="2400" dirty="0"/>
              <a:t> people so that they could engage in trade with preferential treatment, and maximized their efforts to become a maritime power by making </a:t>
            </a:r>
            <a:r>
              <a:rPr lang="en-US" altLang="ko-KR" sz="2400" dirty="0" err="1"/>
              <a:t>Jeju</a:t>
            </a:r>
            <a:r>
              <a:rPr lang="en-US" altLang="ko-KR" sz="2400" dirty="0"/>
              <a:t> Island their direct jurisdiction in marine management. </a:t>
            </a:r>
            <a:endParaRPr lang="ko-KR" altLang="en-US" dirty="0"/>
          </a:p>
        </p:txBody>
      </p:sp>
    </p:spTree>
    <p:extLst>
      <p:ext uri="{BB962C8B-B14F-4D97-AF65-F5344CB8AC3E}">
        <p14:creationId xmlns:p14="http://schemas.microsoft.com/office/powerpoint/2010/main" val="1014706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D61E114-5C0E-49BC-A4CA-9270BF30D0D9}"/>
              </a:ext>
            </a:extLst>
          </p:cNvPr>
          <p:cNvSpPr>
            <a:spLocks noGrp="1"/>
          </p:cNvSpPr>
          <p:nvPr>
            <p:ph type="title"/>
          </p:nvPr>
        </p:nvSpPr>
        <p:spPr/>
        <p:txBody>
          <a:bodyPr/>
          <a:lstStyle/>
          <a:p>
            <a:endParaRPr lang="ko-KR" altLang="en-US" dirty="0"/>
          </a:p>
        </p:txBody>
      </p:sp>
      <p:sp>
        <p:nvSpPr>
          <p:cNvPr id="3" name="내용 개체 틀 2">
            <a:extLst>
              <a:ext uri="{FF2B5EF4-FFF2-40B4-BE49-F238E27FC236}">
                <a16:creationId xmlns:a16="http://schemas.microsoft.com/office/drawing/2014/main" id="{27C51EB6-CA3E-4638-A757-51E128DF65A8}"/>
              </a:ext>
            </a:extLst>
          </p:cNvPr>
          <p:cNvSpPr>
            <a:spLocks noGrp="1"/>
          </p:cNvSpPr>
          <p:nvPr>
            <p:ph idx="1"/>
          </p:nvPr>
        </p:nvSpPr>
        <p:spPr/>
        <p:txBody>
          <a:bodyPr/>
          <a:lstStyle/>
          <a:p>
            <a:endParaRPr lang="ko-KR" altLang="en-US" dirty="0"/>
          </a:p>
        </p:txBody>
      </p:sp>
      <p:sp>
        <p:nvSpPr>
          <p:cNvPr id="4" name="직사각형 3">
            <a:extLst>
              <a:ext uri="{FF2B5EF4-FFF2-40B4-BE49-F238E27FC236}">
                <a16:creationId xmlns:a16="http://schemas.microsoft.com/office/drawing/2014/main" id="{3EAA7BFE-F950-4D4D-B1B0-BBCFD87A4BDE}"/>
              </a:ext>
            </a:extLst>
          </p:cNvPr>
          <p:cNvSpPr/>
          <p:nvPr/>
        </p:nvSpPr>
        <p:spPr>
          <a:xfrm>
            <a:off x="923700" y="766732"/>
            <a:ext cx="7834064" cy="5324535"/>
          </a:xfrm>
          <a:prstGeom prst="rect">
            <a:avLst/>
          </a:prstGeom>
        </p:spPr>
        <p:txBody>
          <a:bodyPr wrap="square">
            <a:spAutoFit/>
          </a:bodyPr>
          <a:lstStyle/>
          <a:p>
            <a:pPr latinLnBrk="0"/>
            <a:r>
              <a:rPr lang="en-US" altLang="ko-KR" sz="2000" dirty="0"/>
              <a:t>In the 60 years of war between the Mongols and the </a:t>
            </a:r>
            <a:r>
              <a:rPr lang="en-US" altLang="ko-KR" sz="2000" dirty="0" err="1"/>
              <a:t>Goryeo</a:t>
            </a:r>
            <a:r>
              <a:rPr lang="en-US" altLang="ko-KR" sz="2000" dirty="0"/>
              <a:t>, from the military regime of </a:t>
            </a:r>
            <a:r>
              <a:rPr lang="en-US" altLang="ko-KR" sz="2000" dirty="0" err="1"/>
              <a:t>Goryeo</a:t>
            </a:r>
            <a:r>
              <a:rPr lang="en-US" altLang="ko-KR" sz="2000" dirty="0"/>
              <a:t> to the resistance of </a:t>
            </a:r>
            <a:r>
              <a:rPr lang="en-US" altLang="ko-KR" sz="2000" dirty="0" err="1"/>
              <a:t>Sambyeolcho</a:t>
            </a:r>
            <a:r>
              <a:rPr lang="en-US" altLang="ko-KR" sz="2000" dirty="0"/>
              <a:t>, the events that took place on the stage from </a:t>
            </a:r>
            <a:r>
              <a:rPr lang="en-US" altLang="ko-KR" sz="2000" dirty="0" err="1"/>
              <a:t>Gaegyeong-Ganghwa</a:t>
            </a:r>
            <a:r>
              <a:rPr lang="en-US" altLang="ko-KR" sz="2000" dirty="0"/>
              <a:t> Island-Jindo Island-</a:t>
            </a:r>
            <a:r>
              <a:rPr lang="en-US" altLang="ko-KR" sz="2000" dirty="0" err="1"/>
              <a:t>Jeju</a:t>
            </a:r>
            <a:r>
              <a:rPr lang="en-US" altLang="ko-KR" sz="2000" dirty="0"/>
              <a:t> Island-Ryukyu take on the aspect of an international war. The material that shows the Mongols (Yuan Dynasty)’ active maritime activities is the Sinan Ship. It was a trading ship going from Ningbo, China to Japan via </a:t>
            </a:r>
            <a:r>
              <a:rPr lang="en-US" altLang="ko-KR" sz="2000" dirty="0" err="1"/>
              <a:t>Goryeo</a:t>
            </a:r>
            <a:r>
              <a:rPr lang="en-US" altLang="ko-KR" sz="2000" dirty="0"/>
              <a:t> in 1323. A vessel with a length of 34 m, a width of 11 m and a total weight of 200 tons, 20,000 pieces of ceramics, 8 million coins, and 1,000 pieces of rosewood were revealed. In October 2016, a special exhibition was held at the National Institute of Maritime Cultural Heritage (40 years of underwater excavation in Korea). There is a great need to recognize the Sinan Ship as a ship of the Mongol Empire, not a ship of China. This year, 2024, marks the 701 </a:t>
            </a:r>
            <a:r>
              <a:rPr lang="en-US" altLang="ko-KR" sz="2000" dirty="0" err="1"/>
              <a:t>st</a:t>
            </a:r>
            <a:r>
              <a:rPr lang="en-US" altLang="ko-KR" sz="2000" dirty="0"/>
              <a:t> anniversary of the departure of the Mongol Empire ship ‘Sinan’ from the Yuan Dynasty. Thank you very much.</a:t>
            </a:r>
            <a:endParaRPr lang="ko-KR" altLang="en-US" sz="2000" dirty="0"/>
          </a:p>
        </p:txBody>
      </p:sp>
    </p:spTree>
    <p:extLst>
      <p:ext uri="{BB962C8B-B14F-4D97-AF65-F5344CB8AC3E}">
        <p14:creationId xmlns:p14="http://schemas.microsoft.com/office/powerpoint/2010/main" val="2084764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FAE953A-E5F7-46EE-8A2C-9EB122B30324}"/>
              </a:ext>
            </a:extLst>
          </p:cNvPr>
          <p:cNvSpPr>
            <a:spLocks noGrp="1"/>
          </p:cNvSpPr>
          <p:nvPr>
            <p:ph type="title"/>
          </p:nvPr>
        </p:nvSpPr>
        <p:spPr/>
        <p:txBody>
          <a:bodyPr/>
          <a:lstStyle/>
          <a:p>
            <a:endParaRPr lang="ko-KR" altLang="en-US" dirty="0"/>
          </a:p>
        </p:txBody>
      </p:sp>
      <p:pic>
        <p:nvPicPr>
          <p:cNvPr id="5" name="내용 개체 틀 4">
            <a:extLst>
              <a:ext uri="{FF2B5EF4-FFF2-40B4-BE49-F238E27FC236}">
                <a16:creationId xmlns:a16="http://schemas.microsoft.com/office/drawing/2014/main" id="{336F3DA4-84B0-4530-AB4F-801923919C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0985" y="0"/>
            <a:ext cx="4756209" cy="3140968"/>
          </a:xfrm>
        </p:spPr>
      </p:pic>
      <p:pic>
        <p:nvPicPr>
          <p:cNvPr id="9" name="그림 8">
            <a:extLst>
              <a:ext uri="{FF2B5EF4-FFF2-40B4-BE49-F238E27FC236}">
                <a16:creationId xmlns:a16="http://schemas.microsoft.com/office/drawing/2014/main" id="{658263D6-F172-4BE3-8F77-97E55E089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30" y="3140967"/>
            <a:ext cx="4925430" cy="2801621"/>
          </a:xfrm>
          <a:prstGeom prst="rect">
            <a:avLst/>
          </a:prstGeom>
        </p:spPr>
      </p:pic>
      <p:pic>
        <p:nvPicPr>
          <p:cNvPr id="11" name="그림 10">
            <a:extLst>
              <a:ext uri="{FF2B5EF4-FFF2-40B4-BE49-F238E27FC236}">
                <a16:creationId xmlns:a16="http://schemas.microsoft.com/office/drawing/2014/main" id="{67F91314-8136-47AB-B4EB-9AD017BD7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40968"/>
            <a:ext cx="2736305" cy="2801622"/>
          </a:xfrm>
          <a:prstGeom prst="rect">
            <a:avLst/>
          </a:prstGeom>
        </p:spPr>
      </p:pic>
      <p:pic>
        <p:nvPicPr>
          <p:cNvPr id="13" name="그림 12">
            <a:extLst>
              <a:ext uri="{FF2B5EF4-FFF2-40B4-BE49-F238E27FC236}">
                <a16:creationId xmlns:a16="http://schemas.microsoft.com/office/drawing/2014/main" id="{0B4D4D66-F8B3-4B71-8EB5-C6F0050B8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5" y="3099093"/>
            <a:ext cx="1835696" cy="2852936"/>
          </a:xfrm>
          <a:prstGeom prst="rect">
            <a:avLst/>
          </a:prstGeom>
        </p:spPr>
      </p:pic>
      <p:pic>
        <p:nvPicPr>
          <p:cNvPr id="14" name="그림 13">
            <a:extLst>
              <a:ext uri="{FF2B5EF4-FFF2-40B4-BE49-F238E27FC236}">
                <a16:creationId xmlns:a16="http://schemas.microsoft.com/office/drawing/2014/main" id="{E7194EFA-06E1-46A5-A2BD-090D6B583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8979" y="-109707"/>
            <a:ext cx="4643578" cy="3276318"/>
          </a:xfrm>
          <a:prstGeom prst="rect">
            <a:avLst/>
          </a:prstGeom>
        </p:spPr>
      </p:pic>
      <p:sp>
        <p:nvSpPr>
          <p:cNvPr id="15" name="TextBox 14">
            <a:extLst>
              <a:ext uri="{FF2B5EF4-FFF2-40B4-BE49-F238E27FC236}">
                <a16:creationId xmlns:a16="http://schemas.microsoft.com/office/drawing/2014/main" id="{AB942C16-BCBC-4D50-9E0D-01F8EBA03FF9}"/>
              </a:ext>
            </a:extLst>
          </p:cNvPr>
          <p:cNvSpPr txBox="1"/>
          <p:nvPr/>
        </p:nvSpPr>
        <p:spPr>
          <a:xfrm>
            <a:off x="7524328" y="5877272"/>
            <a:ext cx="1872208" cy="769441"/>
          </a:xfrm>
          <a:prstGeom prst="rect">
            <a:avLst/>
          </a:prstGeom>
          <a:noFill/>
        </p:spPr>
        <p:txBody>
          <a:bodyPr wrap="square" rtlCol="0">
            <a:spAutoFit/>
          </a:bodyPr>
          <a:lstStyle/>
          <a:p>
            <a:r>
              <a:rPr lang="en-US" altLang="ko-KR" sz="4400" dirty="0">
                <a:solidFill>
                  <a:srgbClr val="FFC000"/>
                </a:solidFill>
              </a:rPr>
              <a:t>1323</a:t>
            </a:r>
            <a:endParaRPr lang="ko-KR" altLang="en-US" sz="4400" dirty="0">
              <a:solidFill>
                <a:srgbClr val="FFC000"/>
              </a:solidFill>
            </a:endParaRPr>
          </a:p>
        </p:txBody>
      </p:sp>
      <p:sp>
        <p:nvSpPr>
          <p:cNvPr id="16" name="TextBox 15">
            <a:extLst>
              <a:ext uri="{FF2B5EF4-FFF2-40B4-BE49-F238E27FC236}">
                <a16:creationId xmlns:a16="http://schemas.microsoft.com/office/drawing/2014/main" id="{97B90FC4-D53A-4F9F-826C-FEE55E2D73F0}"/>
              </a:ext>
            </a:extLst>
          </p:cNvPr>
          <p:cNvSpPr txBox="1"/>
          <p:nvPr/>
        </p:nvSpPr>
        <p:spPr>
          <a:xfrm>
            <a:off x="4920903" y="5868468"/>
            <a:ext cx="1872208" cy="769441"/>
          </a:xfrm>
          <a:prstGeom prst="rect">
            <a:avLst/>
          </a:prstGeom>
          <a:noFill/>
        </p:spPr>
        <p:txBody>
          <a:bodyPr wrap="square" rtlCol="0">
            <a:spAutoFit/>
          </a:bodyPr>
          <a:lstStyle/>
          <a:p>
            <a:r>
              <a:rPr lang="ko-KR" altLang="en-US" sz="4400" dirty="0">
                <a:solidFill>
                  <a:srgbClr val="FFC000"/>
                </a:solidFill>
              </a:rPr>
              <a:t>慶元銘</a:t>
            </a:r>
          </a:p>
        </p:txBody>
      </p:sp>
      <p:sp>
        <p:nvSpPr>
          <p:cNvPr id="17" name="TextBox 16">
            <a:extLst>
              <a:ext uri="{FF2B5EF4-FFF2-40B4-BE49-F238E27FC236}">
                <a16:creationId xmlns:a16="http://schemas.microsoft.com/office/drawing/2014/main" id="{5C48BD96-0BE6-439F-BD61-AD5A61B28947}"/>
              </a:ext>
            </a:extLst>
          </p:cNvPr>
          <p:cNvSpPr txBox="1"/>
          <p:nvPr/>
        </p:nvSpPr>
        <p:spPr>
          <a:xfrm>
            <a:off x="780809" y="5877270"/>
            <a:ext cx="3179630" cy="769441"/>
          </a:xfrm>
          <a:prstGeom prst="rect">
            <a:avLst/>
          </a:prstGeom>
          <a:noFill/>
        </p:spPr>
        <p:txBody>
          <a:bodyPr wrap="square" rtlCol="0">
            <a:spAutoFit/>
          </a:bodyPr>
          <a:lstStyle/>
          <a:p>
            <a:r>
              <a:rPr lang="en-US" altLang="ko-KR" sz="4400" dirty="0">
                <a:solidFill>
                  <a:srgbClr val="FFC000"/>
                </a:solidFill>
              </a:rPr>
              <a:t>Diver-Navy</a:t>
            </a:r>
            <a:endParaRPr lang="ko-KR" altLang="en-US" sz="4400" dirty="0">
              <a:solidFill>
                <a:srgbClr val="FFC000"/>
              </a:solidFill>
            </a:endParaRPr>
          </a:p>
        </p:txBody>
      </p:sp>
    </p:spTree>
    <p:extLst>
      <p:ext uri="{BB962C8B-B14F-4D97-AF65-F5344CB8AC3E}">
        <p14:creationId xmlns:p14="http://schemas.microsoft.com/office/powerpoint/2010/main" val="882620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248B778-2054-4939-85BA-2101151CFEAA}"/>
              </a:ext>
            </a:extLst>
          </p:cNvPr>
          <p:cNvSpPr>
            <a:spLocks noGrp="1"/>
          </p:cNvSpPr>
          <p:nvPr>
            <p:ph type="title"/>
          </p:nvPr>
        </p:nvSpPr>
        <p:spPr/>
        <p:txBody>
          <a:bodyPr/>
          <a:lstStyle/>
          <a:p>
            <a:endParaRPr lang="ko-KR" altLang="en-US"/>
          </a:p>
        </p:txBody>
      </p:sp>
      <p:pic>
        <p:nvPicPr>
          <p:cNvPr id="5" name="내용 개체 틀 4">
            <a:extLst>
              <a:ext uri="{FF2B5EF4-FFF2-40B4-BE49-F238E27FC236}">
                <a16:creationId xmlns:a16="http://schemas.microsoft.com/office/drawing/2014/main" id="{5B8162A8-5F21-4F1A-A690-CD4A806825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7" y="0"/>
            <a:ext cx="3816425" cy="4366473"/>
          </a:xfrm>
        </p:spPr>
      </p:pic>
      <p:pic>
        <p:nvPicPr>
          <p:cNvPr id="7" name="그림 6">
            <a:extLst>
              <a:ext uri="{FF2B5EF4-FFF2-40B4-BE49-F238E27FC236}">
                <a16:creationId xmlns:a16="http://schemas.microsoft.com/office/drawing/2014/main" id="{A1928718-F809-46C6-AE4C-0FD4D954A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6848" y="0"/>
            <a:ext cx="5003787" cy="3717032"/>
          </a:xfrm>
          <a:prstGeom prst="rect">
            <a:avLst/>
          </a:prstGeom>
        </p:spPr>
      </p:pic>
      <p:pic>
        <p:nvPicPr>
          <p:cNvPr id="9" name="그림 8">
            <a:extLst>
              <a:ext uri="{FF2B5EF4-FFF2-40B4-BE49-F238E27FC236}">
                <a16:creationId xmlns:a16="http://schemas.microsoft.com/office/drawing/2014/main" id="{495A5C35-3556-46C8-B805-D6ACA4F9A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0213" y="3444423"/>
            <a:ext cx="5003787" cy="3717031"/>
          </a:xfrm>
          <a:prstGeom prst="rect">
            <a:avLst/>
          </a:prstGeom>
        </p:spPr>
      </p:pic>
      <p:pic>
        <p:nvPicPr>
          <p:cNvPr id="11" name="그림 10">
            <a:extLst>
              <a:ext uri="{FF2B5EF4-FFF2-40B4-BE49-F238E27FC236}">
                <a16:creationId xmlns:a16="http://schemas.microsoft.com/office/drawing/2014/main" id="{1DF67729-EC8D-480D-AC9D-17712A1F3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4366473"/>
            <a:ext cx="3808749" cy="2491110"/>
          </a:xfrm>
          <a:prstGeom prst="rect">
            <a:avLst/>
          </a:prstGeom>
        </p:spPr>
      </p:pic>
      <p:sp>
        <p:nvSpPr>
          <p:cNvPr id="12" name="TextBox 11">
            <a:extLst>
              <a:ext uri="{FF2B5EF4-FFF2-40B4-BE49-F238E27FC236}">
                <a16:creationId xmlns:a16="http://schemas.microsoft.com/office/drawing/2014/main" id="{C59629B5-61D0-4DAA-86E6-744DAE735D11}"/>
              </a:ext>
            </a:extLst>
          </p:cNvPr>
          <p:cNvSpPr txBox="1"/>
          <p:nvPr/>
        </p:nvSpPr>
        <p:spPr>
          <a:xfrm>
            <a:off x="4211898" y="2853096"/>
            <a:ext cx="5252808" cy="1015663"/>
          </a:xfrm>
          <a:prstGeom prst="rect">
            <a:avLst/>
          </a:prstGeom>
          <a:noFill/>
        </p:spPr>
        <p:txBody>
          <a:bodyPr wrap="square" rtlCol="0">
            <a:spAutoFit/>
          </a:bodyPr>
          <a:lstStyle/>
          <a:p>
            <a:r>
              <a:rPr lang="en-US" altLang="ko-KR" sz="3000" b="1" dirty="0">
                <a:solidFill>
                  <a:srgbClr val="FFC000"/>
                </a:solidFill>
              </a:rPr>
              <a:t>Mongol Empire(</a:t>
            </a:r>
            <a:r>
              <a:rPr lang="ko-KR" altLang="en-US" sz="3000" b="1" dirty="0">
                <a:solidFill>
                  <a:srgbClr val="FFC000"/>
                </a:solidFill>
              </a:rPr>
              <a:t>元</a:t>
            </a:r>
            <a:r>
              <a:rPr lang="en-US" altLang="ko-KR" sz="3000" b="1" dirty="0">
                <a:solidFill>
                  <a:srgbClr val="FFC000"/>
                </a:solidFill>
              </a:rPr>
              <a:t>) Ship </a:t>
            </a:r>
            <a:r>
              <a:rPr lang="en-US" altLang="ko-KR" sz="3000" b="1" dirty="0" err="1">
                <a:solidFill>
                  <a:srgbClr val="FFC000"/>
                </a:solidFill>
              </a:rPr>
              <a:t>Shinan</a:t>
            </a:r>
            <a:r>
              <a:rPr lang="en-US" altLang="ko-KR" sz="3000" b="1" dirty="0">
                <a:solidFill>
                  <a:srgbClr val="FFC000"/>
                </a:solidFill>
              </a:rPr>
              <a:t> Shipwreck in Korea</a:t>
            </a:r>
            <a:endParaRPr lang="ko-KR" altLang="en-US" sz="3000" b="1" dirty="0">
              <a:solidFill>
                <a:srgbClr val="FFC000"/>
              </a:solidFill>
            </a:endParaRPr>
          </a:p>
        </p:txBody>
      </p:sp>
      <p:sp>
        <p:nvSpPr>
          <p:cNvPr id="13" name="TextBox 12">
            <a:extLst>
              <a:ext uri="{FF2B5EF4-FFF2-40B4-BE49-F238E27FC236}">
                <a16:creationId xmlns:a16="http://schemas.microsoft.com/office/drawing/2014/main" id="{10105673-4E68-4AC9-ACDC-AEA39B49C170}"/>
              </a:ext>
            </a:extLst>
          </p:cNvPr>
          <p:cNvSpPr txBox="1"/>
          <p:nvPr/>
        </p:nvSpPr>
        <p:spPr>
          <a:xfrm>
            <a:off x="410108" y="6088142"/>
            <a:ext cx="3736740" cy="769441"/>
          </a:xfrm>
          <a:prstGeom prst="rect">
            <a:avLst/>
          </a:prstGeom>
          <a:noFill/>
        </p:spPr>
        <p:txBody>
          <a:bodyPr wrap="square" rtlCol="0">
            <a:spAutoFit/>
          </a:bodyPr>
          <a:lstStyle/>
          <a:p>
            <a:r>
              <a:rPr lang="en-US" altLang="ko-KR" sz="4400" dirty="0">
                <a:solidFill>
                  <a:srgbClr val="FFC000"/>
                </a:solidFill>
              </a:rPr>
              <a:t>Mokpo City</a:t>
            </a:r>
            <a:endParaRPr lang="ko-KR" altLang="en-US" sz="4400" dirty="0">
              <a:solidFill>
                <a:srgbClr val="FFC000"/>
              </a:solidFill>
            </a:endParaRPr>
          </a:p>
        </p:txBody>
      </p:sp>
      <p:sp>
        <p:nvSpPr>
          <p:cNvPr id="14" name="TextBox 13">
            <a:extLst>
              <a:ext uri="{FF2B5EF4-FFF2-40B4-BE49-F238E27FC236}">
                <a16:creationId xmlns:a16="http://schemas.microsoft.com/office/drawing/2014/main" id="{E207ABAC-1068-45DB-A258-B390644C091D}"/>
              </a:ext>
            </a:extLst>
          </p:cNvPr>
          <p:cNvSpPr txBox="1"/>
          <p:nvPr/>
        </p:nvSpPr>
        <p:spPr>
          <a:xfrm>
            <a:off x="7596336" y="6088559"/>
            <a:ext cx="3736740" cy="769441"/>
          </a:xfrm>
          <a:prstGeom prst="rect">
            <a:avLst/>
          </a:prstGeom>
          <a:noFill/>
        </p:spPr>
        <p:txBody>
          <a:bodyPr wrap="square" rtlCol="0">
            <a:spAutoFit/>
          </a:bodyPr>
          <a:lstStyle/>
          <a:p>
            <a:r>
              <a:rPr lang="en-US" altLang="ko-KR" sz="4400" dirty="0">
                <a:solidFill>
                  <a:srgbClr val="FFC000"/>
                </a:solidFill>
              </a:rPr>
              <a:t>1323</a:t>
            </a:r>
            <a:endParaRPr lang="ko-KR" altLang="en-US" sz="4400" dirty="0">
              <a:solidFill>
                <a:srgbClr val="FFC000"/>
              </a:solidFill>
            </a:endParaRPr>
          </a:p>
        </p:txBody>
      </p:sp>
    </p:spTree>
    <p:extLst>
      <p:ext uri="{BB962C8B-B14F-4D97-AF65-F5344CB8AC3E}">
        <p14:creationId xmlns:p14="http://schemas.microsoft.com/office/powerpoint/2010/main" val="1908413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890010" y="664833"/>
            <a:ext cx="4071965" cy="3447098"/>
          </a:xfrm>
          <a:prstGeom prst="rect">
            <a:avLst/>
          </a:prstGeom>
          <a:solidFill>
            <a:schemeClr val="bg1"/>
          </a:solidFill>
          <a:ln w="9525">
            <a:solidFill>
              <a:schemeClr val="bg1"/>
            </a:solidFill>
            <a:miter lim="800000"/>
            <a:headEnd/>
            <a:tailEnd/>
          </a:ln>
        </p:spPr>
        <p:txBody>
          <a:bodyPr wrap="square">
            <a:spAutoFit/>
          </a:bodyPr>
          <a:lstStyle/>
          <a:p>
            <a:pPr>
              <a:spcBef>
                <a:spcPct val="50000"/>
              </a:spcBef>
            </a:pPr>
            <a:endParaRPr lang="en-US" altLang="ko-KR" sz="2000" dirty="0">
              <a:latin typeface="HY목각파임B" pitchFamily="18" charset="-127"/>
              <a:ea typeface="HY목각파임B" pitchFamily="18" charset="-127"/>
            </a:endParaRPr>
          </a:p>
          <a:p>
            <a:pPr>
              <a:spcBef>
                <a:spcPct val="50000"/>
              </a:spcBef>
            </a:pPr>
            <a:r>
              <a:rPr lang="en-US" altLang="ko-KR" sz="1600" dirty="0">
                <a:latin typeface="HY목각파임B" pitchFamily="18" charset="-127"/>
                <a:ea typeface="HY목각파임B" pitchFamily="18" charset="-127"/>
              </a:rPr>
              <a:t>The Archaeological Type</a:t>
            </a:r>
          </a:p>
          <a:p>
            <a:pPr>
              <a:spcBef>
                <a:spcPct val="50000"/>
              </a:spcBef>
            </a:pPr>
            <a:r>
              <a:rPr lang="en-US" altLang="ko-KR" sz="1600" dirty="0">
                <a:latin typeface="HY목각파임B" pitchFamily="18" charset="-127"/>
                <a:ea typeface="HY목각파임B" pitchFamily="18" charset="-127"/>
              </a:rPr>
              <a:t>of </a:t>
            </a:r>
            <a:r>
              <a:rPr lang="en-US" altLang="ko-KR" sz="1600" dirty="0" err="1">
                <a:latin typeface="HY목각파임B" pitchFamily="18" charset="-127"/>
                <a:ea typeface="HY목각파임B" pitchFamily="18" charset="-127"/>
              </a:rPr>
              <a:t>Sambyeolcho</a:t>
            </a:r>
            <a:r>
              <a:rPr lang="en-US" altLang="ko-KR" sz="1600" dirty="0">
                <a:latin typeface="HY목각파임B" pitchFamily="18" charset="-127"/>
                <a:ea typeface="HY목각파임B" pitchFamily="18" charset="-127"/>
              </a:rPr>
              <a:t>, </a:t>
            </a:r>
          </a:p>
          <a:p>
            <a:pPr>
              <a:spcBef>
                <a:spcPct val="50000"/>
              </a:spcBef>
            </a:pPr>
            <a:r>
              <a:rPr lang="en-US" altLang="ko-KR" sz="1600" dirty="0" err="1">
                <a:latin typeface="HY목각파임B" pitchFamily="18" charset="-127"/>
                <a:ea typeface="HY목각파임B" pitchFamily="18" charset="-127"/>
              </a:rPr>
              <a:t>Goryeo</a:t>
            </a:r>
            <a:r>
              <a:rPr lang="en-US" altLang="ko-KR" sz="1600" dirty="0">
                <a:latin typeface="HY목각파임B" pitchFamily="18" charset="-127"/>
                <a:ea typeface="HY목각파임B" pitchFamily="18" charset="-127"/>
              </a:rPr>
              <a:t> Dynasty </a:t>
            </a:r>
          </a:p>
          <a:p>
            <a:pPr>
              <a:spcBef>
                <a:spcPct val="50000"/>
              </a:spcBef>
            </a:pPr>
            <a:r>
              <a:rPr lang="en-US" altLang="ko-KR" sz="1600" dirty="0">
                <a:latin typeface="HY목각파임B" pitchFamily="18" charset="-127"/>
                <a:ea typeface="HY목각파임B" pitchFamily="18" charset="-127"/>
              </a:rPr>
              <a:t>in Korean Peninsula </a:t>
            </a:r>
          </a:p>
          <a:p>
            <a:pPr>
              <a:spcBef>
                <a:spcPct val="50000"/>
              </a:spcBef>
            </a:pPr>
            <a:r>
              <a:rPr lang="en-US" altLang="ko-KR" sz="1600" dirty="0">
                <a:latin typeface="HY목각파임B" pitchFamily="18" charset="-127"/>
                <a:ea typeface="HY목각파임B" pitchFamily="18" charset="-127"/>
              </a:rPr>
              <a:t>and the Route of </a:t>
            </a:r>
          </a:p>
          <a:p>
            <a:pPr>
              <a:spcBef>
                <a:spcPct val="50000"/>
              </a:spcBef>
            </a:pPr>
            <a:r>
              <a:rPr lang="en-US" altLang="ko-KR" sz="1600" dirty="0">
                <a:latin typeface="HY목각파임B" pitchFamily="18" charset="-127"/>
                <a:ea typeface="HY목각파임B" pitchFamily="18" charset="-127"/>
              </a:rPr>
              <a:t>Mongol Empire Military Force </a:t>
            </a:r>
          </a:p>
          <a:p>
            <a:pPr>
              <a:spcBef>
                <a:spcPct val="50000"/>
              </a:spcBef>
            </a:pPr>
            <a:r>
              <a:rPr lang="en-US" altLang="ko-KR" sz="3600" b="1" dirty="0">
                <a:latin typeface="HY목각파임B" pitchFamily="18" charset="-127"/>
                <a:ea typeface="HY목각파임B" pitchFamily="18" charset="-127"/>
              </a:rPr>
              <a:t>     </a:t>
            </a:r>
            <a:r>
              <a:rPr lang="en-US" altLang="ko-KR" sz="2400" b="1" dirty="0">
                <a:latin typeface="휴먼매직체" pitchFamily="18" charset="-127"/>
                <a:ea typeface="휴먼매직체" pitchFamily="18" charset="-127"/>
              </a:rPr>
              <a:t>        </a:t>
            </a:r>
            <a:r>
              <a:rPr lang="en-US" altLang="ko-KR" sz="2800" b="1" dirty="0"/>
              <a:t>  </a:t>
            </a:r>
            <a:endParaRPr lang="ko-KR" altLang="en-US" sz="2800" b="1" dirty="0"/>
          </a:p>
        </p:txBody>
      </p:sp>
      <p:sp>
        <p:nvSpPr>
          <p:cNvPr id="8195" name="Text Box 3"/>
          <p:cNvSpPr txBox="1">
            <a:spLocks noChangeArrowheads="1"/>
          </p:cNvSpPr>
          <p:nvPr/>
        </p:nvSpPr>
        <p:spPr bwMode="auto">
          <a:xfrm>
            <a:off x="4067175" y="3644900"/>
            <a:ext cx="3600450" cy="366713"/>
          </a:xfrm>
          <a:prstGeom prst="rect">
            <a:avLst/>
          </a:prstGeom>
          <a:noFill/>
          <a:ln w="9525">
            <a:noFill/>
            <a:miter lim="800000"/>
            <a:headEnd/>
            <a:tailEnd/>
          </a:ln>
        </p:spPr>
        <p:txBody>
          <a:bodyPr>
            <a:spAutoFit/>
          </a:bodyPr>
          <a:lstStyle/>
          <a:p>
            <a:pPr>
              <a:spcBef>
                <a:spcPct val="50000"/>
              </a:spcBef>
            </a:pPr>
            <a:endParaRPr lang="ko-KR" altLang="ko-KR"/>
          </a:p>
        </p:txBody>
      </p:sp>
      <p:sp>
        <p:nvSpPr>
          <p:cNvPr id="8196" name="Text Box 4"/>
          <p:cNvSpPr txBox="1">
            <a:spLocks noChangeArrowheads="1"/>
          </p:cNvSpPr>
          <p:nvPr/>
        </p:nvSpPr>
        <p:spPr bwMode="auto">
          <a:xfrm>
            <a:off x="4860032" y="3429000"/>
            <a:ext cx="4071965" cy="2739211"/>
          </a:xfrm>
          <a:prstGeom prst="rect">
            <a:avLst/>
          </a:prstGeom>
          <a:noFill/>
          <a:ln w="9525">
            <a:noFill/>
            <a:miter lim="800000"/>
            <a:headEnd/>
            <a:tailEnd/>
          </a:ln>
        </p:spPr>
        <p:txBody>
          <a:bodyPr wrap="square">
            <a:spAutoFit/>
          </a:bodyPr>
          <a:lstStyle/>
          <a:p>
            <a:pPr>
              <a:spcBef>
                <a:spcPct val="50000"/>
              </a:spcBef>
            </a:pPr>
            <a:r>
              <a:rPr lang="ko-KR" altLang="en-US" sz="2800" dirty="0">
                <a:solidFill>
                  <a:srgbClr val="FFC000"/>
                </a:solidFill>
              </a:rPr>
              <a:t>윤 형 원</a:t>
            </a:r>
            <a:r>
              <a:rPr lang="en-US" altLang="ko-KR" sz="1600" dirty="0">
                <a:solidFill>
                  <a:srgbClr val="FFC000"/>
                </a:solidFill>
              </a:rPr>
              <a:t>(</a:t>
            </a:r>
            <a:r>
              <a:rPr lang="ko-KR" altLang="en-US" sz="1600" dirty="0" err="1">
                <a:solidFill>
                  <a:srgbClr val="FFC000"/>
                </a:solidFill>
              </a:rPr>
              <a:t>국립김해박물관장</a:t>
            </a:r>
            <a:r>
              <a:rPr lang="en-US" altLang="ko-KR" sz="1600" dirty="0">
                <a:solidFill>
                  <a:srgbClr val="FFC000"/>
                </a:solidFill>
              </a:rPr>
              <a:t>)</a:t>
            </a:r>
          </a:p>
          <a:p>
            <a:pPr>
              <a:spcBef>
                <a:spcPct val="50000"/>
              </a:spcBef>
            </a:pPr>
            <a:r>
              <a:rPr lang="en-US" altLang="ko-KR" sz="1600" dirty="0"/>
              <a:t> </a:t>
            </a:r>
            <a:r>
              <a:rPr lang="en-US" altLang="ko-KR" sz="1600" dirty="0">
                <a:latin typeface="휴먼매직체" pitchFamily="18" charset="-127"/>
                <a:ea typeface="휴먼매직체" pitchFamily="18" charset="-127"/>
              </a:rPr>
              <a:t>Yun </a:t>
            </a:r>
            <a:r>
              <a:rPr lang="en-US" altLang="ko-KR" sz="1600" dirty="0" err="1">
                <a:latin typeface="휴먼매직체" pitchFamily="18" charset="-127"/>
                <a:ea typeface="휴먼매직체" pitchFamily="18" charset="-127"/>
              </a:rPr>
              <a:t>Hyeung</a:t>
            </a:r>
            <a:r>
              <a:rPr lang="en-US" altLang="ko-KR" sz="1600" dirty="0">
                <a:latin typeface="휴먼매직체" pitchFamily="18" charset="-127"/>
                <a:ea typeface="휴먼매직체" pitchFamily="18" charset="-127"/>
              </a:rPr>
              <a:t>-won (</a:t>
            </a:r>
            <a:r>
              <a:rPr lang="en-US" altLang="ko-KR" sz="1600" dirty="0" err="1">
                <a:latin typeface="휴먼매직체" pitchFamily="18" charset="-127"/>
                <a:ea typeface="휴먼매직체" pitchFamily="18" charset="-127"/>
              </a:rPr>
              <a:t>Yundorj</a:t>
            </a:r>
            <a:r>
              <a:rPr lang="en-US" altLang="ko-KR" sz="1600" dirty="0">
                <a:latin typeface="휴먼매직체" pitchFamily="18" charset="-127"/>
                <a:ea typeface="휴먼매직체" pitchFamily="18" charset="-127"/>
              </a:rPr>
              <a:t>) </a:t>
            </a:r>
          </a:p>
          <a:p>
            <a:pPr>
              <a:spcBef>
                <a:spcPct val="50000"/>
              </a:spcBef>
            </a:pPr>
            <a:r>
              <a:rPr lang="ko-KR" altLang="en-US" sz="1600" dirty="0" err="1">
                <a:latin typeface="휴먼매직체" pitchFamily="18" charset="-127"/>
                <a:ea typeface="휴먼매직체" pitchFamily="18" charset="-127"/>
              </a:rPr>
              <a:t>ㅇ</a:t>
            </a:r>
            <a:r>
              <a:rPr lang="ko-KR" altLang="en-US" sz="1600" dirty="0">
                <a:latin typeface="휴먼매직체" pitchFamily="18" charset="-127"/>
                <a:ea typeface="휴먼매직체" pitchFamily="18" charset="-127"/>
              </a:rPr>
              <a:t> </a:t>
            </a:r>
            <a:r>
              <a:rPr lang="en-US" altLang="ko-KR" sz="1600" dirty="0">
                <a:solidFill>
                  <a:srgbClr val="FFC000"/>
                </a:solidFill>
                <a:latin typeface="휴먼매직체" pitchFamily="18" charset="-127"/>
                <a:ea typeface="휴먼매직체" pitchFamily="18" charset="-127"/>
              </a:rPr>
              <a:t>Director</a:t>
            </a:r>
            <a:r>
              <a:rPr lang="en-US" altLang="ko-KR" sz="1600" dirty="0">
                <a:latin typeface="휴먼매직체" pitchFamily="18" charset="-127"/>
                <a:ea typeface="휴먼매직체" pitchFamily="18" charset="-127"/>
              </a:rPr>
              <a:t>, The National Museum </a:t>
            </a:r>
          </a:p>
          <a:p>
            <a:pPr>
              <a:spcBef>
                <a:spcPct val="50000"/>
              </a:spcBef>
            </a:pPr>
            <a:r>
              <a:rPr lang="en-US" altLang="ko-KR" sz="1600" dirty="0">
                <a:latin typeface="휴먼매직체" pitchFamily="18" charset="-127"/>
                <a:ea typeface="휴먼매직체" pitchFamily="18" charset="-127"/>
              </a:rPr>
              <a:t>   of Korea in </a:t>
            </a:r>
            <a:r>
              <a:rPr lang="en-US" altLang="ko-KR" sz="1600" dirty="0" err="1">
                <a:latin typeface="휴먼매직체" pitchFamily="18" charset="-127"/>
                <a:ea typeface="휴먼매직체" pitchFamily="18" charset="-127"/>
              </a:rPr>
              <a:t>Gimhae</a:t>
            </a:r>
            <a:endParaRPr lang="en-US" altLang="ko-KR" sz="1600" dirty="0">
              <a:latin typeface="휴먼매직체" pitchFamily="18" charset="-127"/>
              <a:ea typeface="휴먼매직체" pitchFamily="18" charset="-127"/>
            </a:endParaRPr>
          </a:p>
          <a:p>
            <a:pPr>
              <a:spcBef>
                <a:spcPct val="50000"/>
              </a:spcBef>
            </a:pPr>
            <a:r>
              <a:rPr lang="ko-KR" altLang="en-US" sz="1600" dirty="0" err="1">
                <a:latin typeface="휴먼매직체" pitchFamily="18" charset="-127"/>
                <a:ea typeface="휴먼매직체" pitchFamily="18" charset="-127"/>
              </a:rPr>
              <a:t>ㅇ</a:t>
            </a:r>
            <a:r>
              <a:rPr lang="ko-KR" altLang="en-US" sz="1600" dirty="0">
                <a:latin typeface="휴먼매직체" pitchFamily="18" charset="-127"/>
                <a:ea typeface="휴먼매직체" pitchFamily="18" charset="-127"/>
              </a:rPr>
              <a:t> </a:t>
            </a:r>
            <a:r>
              <a:rPr lang="en-US" altLang="ko-KR" sz="1600" dirty="0">
                <a:solidFill>
                  <a:schemeClr val="accent3"/>
                </a:solidFill>
                <a:latin typeface="휴먼매직체" pitchFamily="18" charset="-127"/>
                <a:ea typeface="휴먼매직체" pitchFamily="18" charset="-127"/>
              </a:rPr>
              <a:t>Previous Chairman(2019-2022)</a:t>
            </a:r>
            <a:r>
              <a:rPr lang="en-US" altLang="ko-KR" sz="1600" dirty="0">
                <a:latin typeface="휴먼매직체" pitchFamily="18" charset="-127"/>
                <a:ea typeface="휴먼매직체" pitchFamily="18" charset="-127"/>
              </a:rPr>
              <a:t>, </a:t>
            </a:r>
          </a:p>
          <a:p>
            <a:pPr>
              <a:spcBef>
                <a:spcPct val="50000"/>
              </a:spcBef>
            </a:pPr>
            <a:r>
              <a:rPr lang="en-US" altLang="ko-KR" sz="1600" dirty="0">
                <a:latin typeface="휴먼매직체" pitchFamily="18" charset="-127"/>
                <a:ea typeface="휴먼매직체" pitchFamily="18" charset="-127"/>
              </a:rPr>
              <a:t>   The</a:t>
            </a:r>
            <a:r>
              <a:rPr lang="ko-KR" altLang="en-US" sz="1600" dirty="0">
                <a:latin typeface="휴먼매직체" pitchFamily="18" charset="-127"/>
                <a:ea typeface="휴먼매직체" pitchFamily="18" charset="-127"/>
              </a:rPr>
              <a:t> </a:t>
            </a:r>
            <a:r>
              <a:rPr lang="en-US" altLang="ko-KR" sz="1600" dirty="0">
                <a:latin typeface="휴먼매직체" pitchFamily="18" charset="-127"/>
                <a:ea typeface="휴먼매직체" pitchFamily="18" charset="-127"/>
              </a:rPr>
              <a:t>Korean Association for </a:t>
            </a:r>
          </a:p>
          <a:p>
            <a:pPr>
              <a:spcBef>
                <a:spcPct val="50000"/>
              </a:spcBef>
            </a:pPr>
            <a:r>
              <a:rPr lang="en-US" altLang="ko-KR" sz="1600" dirty="0">
                <a:latin typeface="휴먼매직체" pitchFamily="18" charset="-127"/>
                <a:ea typeface="휴먼매직체" pitchFamily="18" charset="-127"/>
              </a:rPr>
              <a:t>   Central Asian Studies(KACAS)</a:t>
            </a:r>
          </a:p>
        </p:txBody>
      </p:sp>
      <p:sp>
        <p:nvSpPr>
          <p:cNvPr id="2" name="TextBox 1">
            <a:extLst>
              <a:ext uri="{FF2B5EF4-FFF2-40B4-BE49-F238E27FC236}">
                <a16:creationId xmlns:a16="http://schemas.microsoft.com/office/drawing/2014/main" id="{999A5314-0CB8-4FE7-9E63-CEDBEEA181FF}"/>
              </a:ext>
            </a:extLst>
          </p:cNvPr>
          <p:cNvSpPr txBox="1"/>
          <p:nvPr/>
        </p:nvSpPr>
        <p:spPr>
          <a:xfrm>
            <a:off x="591252" y="96157"/>
            <a:ext cx="8340745" cy="369332"/>
          </a:xfrm>
          <a:prstGeom prst="rect">
            <a:avLst/>
          </a:prstGeom>
          <a:noFill/>
        </p:spPr>
        <p:txBody>
          <a:bodyPr wrap="none" rtlCol="0">
            <a:spAutoFit/>
          </a:bodyPr>
          <a:lstStyle/>
          <a:p>
            <a:r>
              <a:rPr lang="en-US" altLang="ko-KR" dirty="0">
                <a:solidFill>
                  <a:srgbClr val="FFC000"/>
                </a:solidFill>
              </a:rPr>
              <a:t>Trans-Altai Sustainability Dialogue : Peace, Justice, and Strong Institutions</a:t>
            </a:r>
            <a:endParaRPr lang="ko-KR" altLang="en-US" dirty="0">
              <a:solidFill>
                <a:srgbClr val="FFC000"/>
              </a:solidFill>
            </a:endParaRPr>
          </a:p>
        </p:txBody>
      </p:sp>
      <p:pic>
        <p:nvPicPr>
          <p:cNvPr id="7" name="그림 5" descr="그림1.jpg">
            <a:extLst>
              <a:ext uri="{FF2B5EF4-FFF2-40B4-BE49-F238E27FC236}">
                <a16:creationId xmlns:a16="http://schemas.microsoft.com/office/drawing/2014/main" id="{4F532EB1-6934-4392-AC99-5745A695770B}"/>
              </a:ext>
            </a:extLst>
          </p:cNvPr>
          <p:cNvPicPr>
            <a:picLocks noChangeAspect="1"/>
          </p:cNvPicPr>
          <p:nvPr/>
        </p:nvPicPr>
        <p:blipFill>
          <a:blip r:embed="rId2"/>
          <a:srcRect/>
          <a:stretch>
            <a:fillRect/>
          </a:stretch>
        </p:blipFill>
        <p:spPr bwMode="auto">
          <a:xfrm>
            <a:off x="625454" y="579684"/>
            <a:ext cx="4056701" cy="5698632"/>
          </a:xfrm>
          <a:prstGeom prst="rect">
            <a:avLst/>
          </a:prstGeom>
          <a:noFill/>
          <a:ln w="9525">
            <a:noFill/>
            <a:miter lim="800000"/>
            <a:headEnd/>
            <a:tailEnd/>
          </a:ln>
        </p:spPr>
      </p:pic>
      <p:sp>
        <p:nvSpPr>
          <p:cNvPr id="3" name="TextBox 2">
            <a:extLst>
              <a:ext uri="{FF2B5EF4-FFF2-40B4-BE49-F238E27FC236}">
                <a16:creationId xmlns:a16="http://schemas.microsoft.com/office/drawing/2014/main" id="{F4966A0A-8E50-457A-887B-066718583A0A}"/>
              </a:ext>
            </a:extLst>
          </p:cNvPr>
          <p:cNvSpPr txBox="1"/>
          <p:nvPr/>
        </p:nvSpPr>
        <p:spPr>
          <a:xfrm>
            <a:off x="7020272" y="480167"/>
            <a:ext cx="1814920" cy="369332"/>
          </a:xfrm>
          <a:prstGeom prst="rect">
            <a:avLst/>
          </a:prstGeom>
          <a:noFill/>
        </p:spPr>
        <p:txBody>
          <a:bodyPr wrap="none" rtlCol="0">
            <a:spAutoFit/>
          </a:bodyPr>
          <a:lstStyle/>
          <a:p>
            <a:r>
              <a:rPr lang="en-US" altLang="ko-KR" dirty="0">
                <a:solidFill>
                  <a:schemeClr val="accent3"/>
                </a:solidFill>
              </a:rPr>
              <a:t>25th April 2024</a:t>
            </a:r>
            <a:endParaRPr lang="ko-KR" altLang="en-US" dirty="0">
              <a:solidFill>
                <a:schemeClr val="accent3"/>
              </a:solidFill>
            </a:endParaRPr>
          </a:p>
        </p:txBody>
      </p:sp>
    </p:spTree>
    <p:extLst>
      <p:ext uri="{BB962C8B-B14F-4D97-AF65-F5344CB8AC3E}">
        <p14:creationId xmlns:p14="http://schemas.microsoft.com/office/powerpoint/2010/main" val="3351175176"/>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827584" y="548680"/>
            <a:ext cx="7986746" cy="4357718"/>
          </a:xfrm>
        </p:spPr>
        <p:txBody>
          <a:bodyPr/>
          <a:lstStyle/>
          <a:p>
            <a:pPr latinLnBrk="0"/>
            <a:r>
              <a:rPr lang="en-GB" altLang="ko-KR" dirty="0"/>
              <a:t>There was a perception that the appearance of the Mongol Corps was 'the world's strongest on land, but not so much on the sea...’. During the </a:t>
            </a:r>
            <a:r>
              <a:rPr lang="en-GB" altLang="ko-KR" dirty="0" err="1"/>
              <a:t>Goryeo</a:t>
            </a:r>
            <a:r>
              <a:rPr lang="en-GB" altLang="ko-KR" dirty="0"/>
              <a:t> Dynasty, the military authority moved the capital to </a:t>
            </a:r>
            <a:r>
              <a:rPr lang="en-GB" altLang="ko-KR" dirty="0" err="1"/>
              <a:t>Ganghwa</a:t>
            </a:r>
            <a:r>
              <a:rPr lang="en-GB" altLang="ko-KR" dirty="0"/>
              <a:t> Island, The </a:t>
            </a:r>
            <a:r>
              <a:rPr lang="en-GB" altLang="ko-KR" dirty="0" err="1"/>
              <a:t>Sambyeolcho</a:t>
            </a:r>
            <a:r>
              <a:rPr lang="en-GB" altLang="ko-KR" dirty="0"/>
              <a:t> fought in Jindo Island and </a:t>
            </a:r>
            <a:r>
              <a:rPr lang="en-GB" altLang="ko-KR" dirty="0" err="1"/>
              <a:t>Jeju</a:t>
            </a:r>
            <a:r>
              <a:rPr lang="en-GB" altLang="ko-KR" dirty="0"/>
              <a:t> Island. There are also traces of movement from </a:t>
            </a:r>
            <a:r>
              <a:rPr lang="en-GB" altLang="ko-KR" dirty="0" err="1"/>
              <a:t>Jeju</a:t>
            </a:r>
            <a:r>
              <a:rPr lang="en-GB" altLang="ko-KR" dirty="0"/>
              <a:t> Island to Ryukyu (now Okinawa). Kublai Khan (</a:t>
            </a:r>
            <a:r>
              <a:rPr lang="ko-KR" altLang="ko-KR" dirty="0"/>
              <a:t>元世祖</a:t>
            </a:r>
            <a:r>
              <a:rPr lang="en-GB" altLang="ko-KR" dirty="0"/>
              <a:t>) encompassed the continent and conquered the Southern Song; he was well aware of the economic benefits of maritime trade, and had great interest in maritime management. </a:t>
            </a:r>
          </a:p>
          <a:p>
            <a:pPr latinLnBrk="0"/>
            <a:endParaRPr lang="en-GB" altLang="ko-KR" dirty="0"/>
          </a:p>
          <a:p>
            <a:endParaRPr lang="ko-KR"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857224" y="571480"/>
            <a:ext cx="7772400" cy="5429288"/>
          </a:xfrm>
        </p:spPr>
        <p:txBody>
          <a:bodyPr/>
          <a:lstStyle/>
          <a:p>
            <a:pPr latinLnBrk="0"/>
            <a:r>
              <a:rPr lang="en-GB" altLang="ko-KR" dirty="0"/>
              <a:t>Kublai Khan sent edicts to Asian countries encouraging them to trade. He carried out maritime military expeditions to Japan and Southeast Asia (Annam, </a:t>
            </a:r>
            <a:r>
              <a:rPr lang="en-GB" altLang="ko-KR" dirty="0" err="1"/>
              <a:t>Champa</a:t>
            </a:r>
            <a:r>
              <a:rPr lang="en-GB" altLang="ko-KR" dirty="0"/>
              <a:t> &lt;now Vietnam&gt; ․ Java &lt;now Indonesia&gt;). As a result, Yuan's trading spheres were greatly expanded. He supports the </a:t>
            </a:r>
            <a:r>
              <a:rPr lang="en-GB" altLang="ko-KR" dirty="0" err="1"/>
              <a:t>Saekmok</a:t>
            </a:r>
            <a:r>
              <a:rPr lang="en-GB" altLang="ko-KR" dirty="0"/>
              <a:t> people (</a:t>
            </a:r>
            <a:r>
              <a:rPr lang="ko-KR" altLang="ko-KR" dirty="0"/>
              <a:t>色目人</a:t>
            </a:r>
            <a:r>
              <a:rPr lang="en-GB" altLang="ko-KR" dirty="0"/>
              <a:t>), who were well versed in finance and trade during the Southern Song Dynasty, to continue their maritime activities, A state-owned ranch (one of 14 in the Mongol Empire) was established in </a:t>
            </a:r>
            <a:r>
              <a:rPr lang="en-GB" altLang="ko-KR" dirty="0" err="1"/>
              <a:t>Jeju</a:t>
            </a:r>
            <a:r>
              <a:rPr lang="en-GB" altLang="ko-KR" dirty="0"/>
              <a:t> Island and used as a bridgehead for maritime expansion.</a:t>
            </a:r>
            <a:endParaRPr lang="ko-KR" altLang="ko-KR" dirty="0"/>
          </a:p>
          <a:p>
            <a:endParaRPr lang="en-US" altLang="ko-KR" b="1" dirty="0"/>
          </a:p>
          <a:p>
            <a:endParaRPr lang="en-US" altLang="ko-KR" b="1" dirty="0"/>
          </a:p>
          <a:p>
            <a:endParaRPr lang="ko-KR"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69A9870-9CCD-4CC8-98C2-21671AD00932}"/>
              </a:ext>
            </a:extLst>
          </p:cNvPr>
          <p:cNvSpPr>
            <a:spLocks noGrp="1"/>
          </p:cNvSpPr>
          <p:nvPr>
            <p:ph type="title"/>
          </p:nvPr>
        </p:nvSpPr>
        <p:spPr>
          <a:xfrm>
            <a:off x="755576" y="512763"/>
            <a:ext cx="8136904" cy="914400"/>
          </a:xfrm>
        </p:spPr>
        <p:txBody>
          <a:bodyPr/>
          <a:lstStyle/>
          <a:p>
            <a:r>
              <a:rPr lang="en-US" altLang="ko-KR" sz="3200" b="1" dirty="0"/>
              <a:t>THE EXPEDITION OF MONGOL ARMY </a:t>
            </a:r>
            <a:br>
              <a:rPr lang="ko-KR" altLang="ko-KR" sz="3200" dirty="0"/>
            </a:br>
            <a:r>
              <a:rPr lang="en-GB" altLang="ko-KR" sz="3200" b="1" dirty="0"/>
              <a:t>AND THE MARITIME ROUTE OF SAMBYEOLCHO</a:t>
            </a:r>
            <a:endParaRPr lang="ko-KR" altLang="en-US" sz="3200" dirty="0"/>
          </a:p>
        </p:txBody>
      </p:sp>
      <p:sp>
        <p:nvSpPr>
          <p:cNvPr id="3" name="내용 개체 틀 2">
            <a:extLst>
              <a:ext uri="{FF2B5EF4-FFF2-40B4-BE49-F238E27FC236}">
                <a16:creationId xmlns:a16="http://schemas.microsoft.com/office/drawing/2014/main" id="{2F9F5A29-E48A-4FE9-BBE7-777844749453}"/>
              </a:ext>
            </a:extLst>
          </p:cNvPr>
          <p:cNvSpPr>
            <a:spLocks noGrp="1"/>
          </p:cNvSpPr>
          <p:nvPr>
            <p:ph idx="1"/>
          </p:nvPr>
        </p:nvSpPr>
        <p:spPr/>
        <p:txBody>
          <a:bodyPr/>
          <a:lstStyle/>
          <a:p>
            <a:r>
              <a:rPr lang="en-US" altLang="ko-KR" b="1" dirty="0"/>
              <a:t> Historical background</a:t>
            </a:r>
            <a:endParaRPr lang="ko-KR" altLang="ko-KR" dirty="0"/>
          </a:p>
          <a:p>
            <a:pPr latinLnBrk="0"/>
            <a:r>
              <a:rPr lang="en-GB" altLang="ko-KR" dirty="0"/>
              <a:t> Mongol Expedition to </a:t>
            </a:r>
            <a:r>
              <a:rPr lang="en-GB" altLang="ko-KR" dirty="0" err="1"/>
              <a:t>Goryeo</a:t>
            </a:r>
            <a:r>
              <a:rPr lang="en-GB" altLang="ko-KR" dirty="0"/>
              <a:t> was in 1215, when the Mongols entered </a:t>
            </a:r>
            <a:r>
              <a:rPr lang="en-GB" altLang="ko-KR" dirty="0" err="1"/>
              <a:t>Goryeo</a:t>
            </a:r>
            <a:r>
              <a:rPr lang="en-GB" altLang="ko-KR" dirty="0"/>
              <a:t> for the first time. In 1225, the Mongol envoy </a:t>
            </a:r>
            <a:r>
              <a:rPr lang="en-GB" altLang="ko-KR" dirty="0" err="1"/>
              <a:t>Jeo</a:t>
            </a:r>
            <a:r>
              <a:rPr lang="en-GB" altLang="ko-KR" dirty="0"/>
              <a:t> Go-yeo was murdered. From 1231 to 1259, there were major six invasions in </a:t>
            </a:r>
            <a:r>
              <a:rPr lang="en-GB" altLang="ko-KR" dirty="0" err="1"/>
              <a:t>Goryeo</a:t>
            </a:r>
            <a:r>
              <a:rPr lang="en-GB" altLang="ko-KR" dirty="0"/>
              <a:t>. In 1255, the Mongolian army organized a naval force and fought in </a:t>
            </a:r>
            <a:r>
              <a:rPr lang="en-GB" altLang="ko-KR" dirty="0" err="1"/>
              <a:t>Aphae</a:t>
            </a:r>
            <a:r>
              <a:rPr lang="en-GB" altLang="ko-KR" dirty="0"/>
              <a:t> Island with about 70 warships. </a:t>
            </a:r>
            <a:endParaRPr lang="ko-KR" altLang="en-US" dirty="0"/>
          </a:p>
        </p:txBody>
      </p:sp>
    </p:spTree>
    <p:extLst>
      <p:ext uri="{BB962C8B-B14F-4D97-AF65-F5344CB8AC3E}">
        <p14:creationId xmlns:p14="http://schemas.microsoft.com/office/powerpoint/2010/main" val="2828281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C32A0706-1641-4FEF-AC45-7B2ADA1B13F2}"/>
              </a:ext>
            </a:extLst>
          </p:cNvPr>
          <p:cNvSpPr>
            <a:spLocks noGrp="1"/>
          </p:cNvSpPr>
          <p:nvPr>
            <p:ph idx="1"/>
          </p:nvPr>
        </p:nvSpPr>
        <p:spPr>
          <a:xfrm>
            <a:off x="685800" y="-27384"/>
            <a:ext cx="7772400" cy="4572000"/>
          </a:xfrm>
        </p:spPr>
        <p:txBody>
          <a:bodyPr/>
          <a:lstStyle/>
          <a:p>
            <a:pPr latinLnBrk="0"/>
            <a:r>
              <a:rPr lang="en-GB" altLang="ko-KR" dirty="0"/>
              <a:t>After the </a:t>
            </a:r>
            <a:r>
              <a:rPr lang="en-GB" altLang="ko-KR" dirty="0" err="1"/>
              <a:t>Sambyeolcho's</a:t>
            </a:r>
            <a:r>
              <a:rPr lang="en-GB" altLang="ko-KR" dirty="0"/>
              <a:t> resistance in 1273, </a:t>
            </a:r>
            <a:r>
              <a:rPr lang="en-GB" altLang="ko-KR" dirty="0" err="1"/>
              <a:t>Jeju</a:t>
            </a:r>
            <a:r>
              <a:rPr lang="en-GB" altLang="ko-KR" dirty="0"/>
              <a:t> Island became a direct Mongol territory. The </a:t>
            </a:r>
            <a:r>
              <a:rPr lang="en-GB" altLang="ko-KR" dirty="0" err="1"/>
              <a:t>Sambyeolcho</a:t>
            </a:r>
            <a:r>
              <a:rPr lang="en-GB" altLang="ko-KR" dirty="0"/>
              <a:t> In 1270, they led about 1,000 ships from </a:t>
            </a:r>
            <a:r>
              <a:rPr lang="en-GB" altLang="ko-KR" dirty="0" err="1"/>
              <a:t>Ganghwa</a:t>
            </a:r>
            <a:r>
              <a:rPr lang="en-GB" altLang="ko-KR" dirty="0"/>
              <a:t> Island and moved south, focusing on Jindo Island. In 1271, when the Jindo Island front line was collapsed, they moved the centre to </a:t>
            </a:r>
            <a:r>
              <a:rPr lang="en-GB" altLang="ko-KR" dirty="0" err="1"/>
              <a:t>Jeju</a:t>
            </a:r>
            <a:r>
              <a:rPr lang="en-GB" altLang="ko-KR" dirty="0"/>
              <a:t> and worked there. In 1273, part of the </a:t>
            </a:r>
            <a:r>
              <a:rPr lang="en-GB" altLang="ko-KR" dirty="0" err="1"/>
              <a:t>Sambyeolcho</a:t>
            </a:r>
            <a:r>
              <a:rPr lang="en-GB" altLang="ko-KR" dirty="0"/>
              <a:t> moved from </a:t>
            </a:r>
            <a:r>
              <a:rPr lang="en-GB" altLang="ko-KR" dirty="0" err="1"/>
              <a:t>Jeju</a:t>
            </a:r>
            <a:r>
              <a:rPr lang="en-GB" altLang="ko-KR" dirty="0"/>
              <a:t> to Ryukyu (now Okinawa). The </a:t>
            </a:r>
            <a:r>
              <a:rPr lang="en-GB" altLang="ko-KR" i="1" dirty="0" err="1"/>
              <a:t>Goryeocheopjangbulsimjojo</a:t>
            </a:r>
            <a:r>
              <a:rPr lang="en-GB" altLang="ko-KR" dirty="0"/>
              <a:t> (</a:t>
            </a:r>
            <a:r>
              <a:rPr lang="ko-KR" altLang="ko-KR" dirty="0"/>
              <a:t>高麗牒狀不審條條</a:t>
            </a:r>
            <a:r>
              <a:rPr lang="en-US" altLang="ko-KR" dirty="0"/>
              <a:t>; </a:t>
            </a:r>
            <a:r>
              <a:rPr lang="en-GB" altLang="ko-KR" dirty="0"/>
              <a:t>Tokyo University Historical Archives), which contains notes on the contents of the correspondence sent to Japan from the </a:t>
            </a:r>
            <a:r>
              <a:rPr lang="en-GB" altLang="ko-KR" dirty="0" err="1"/>
              <a:t>Sambyeolcho</a:t>
            </a:r>
            <a:r>
              <a:rPr lang="en-GB" altLang="ko-KR" dirty="0"/>
              <a:t>, Jindo Island, remains. It did not get any help.</a:t>
            </a:r>
          </a:p>
          <a:p>
            <a:pPr latinLnBrk="0"/>
            <a:r>
              <a:rPr lang="ko-KR" altLang="en-US" dirty="0"/>
              <a:t>몽골군단의 모습은 ‘육상에서는 세계 최강이나 해상에서는 별로</a:t>
            </a:r>
            <a:r>
              <a:rPr lang="en-US" altLang="ko-KR" dirty="0"/>
              <a:t>...’</a:t>
            </a:r>
            <a:r>
              <a:rPr lang="ko-KR" altLang="en-US" dirty="0"/>
              <a:t>라는 인식</a:t>
            </a:r>
            <a:endParaRPr lang="en-US" altLang="ko-KR" dirty="0"/>
          </a:p>
          <a:p>
            <a:r>
              <a:rPr lang="ko-KR" altLang="en-US" dirty="0" err="1"/>
              <a:t>고려때</a:t>
            </a:r>
            <a:r>
              <a:rPr lang="ko-KR" altLang="en-US" dirty="0"/>
              <a:t> 무신정권은 강화도로 천도</a:t>
            </a:r>
            <a:r>
              <a:rPr lang="en-US" altLang="ko-KR" dirty="0"/>
              <a:t>, </a:t>
            </a:r>
          </a:p>
          <a:p>
            <a:r>
              <a:rPr lang="ko-KR" altLang="en-US" dirty="0"/>
              <a:t>삼별초는 진도와 제주도에서 항전</a:t>
            </a:r>
            <a:endParaRPr lang="en-US" altLang="ko-KR" dirty="0"/>
          </a:p>
          <a:p>
            <a:r>
              <a:rPr lang="ko-KR" altLang="en-US" dirty="0"/>
              <a:t>제주도에서 </a:t>
            </a:r>
            <a:r>
              <a:rPr lang="ko-KR" altLang="en-US" dirty="0" err="1"/>
              <a:t>류큐</a:t>
            </a:r>
            <a:r>
              <a:rPr lang="en-US" altLang="ko-KR" dirty="0"/>
              <a:t>(</a:t>
            </a:r>
            <a:r>
              <a:rPr lang="ko-KR" altLang="en-US" dirty="0"/>
              <a:t>현 오키나와</a:t>
            </a:r>
            <a:r>
              <a:rPr lang="en-US" altLang="ko-KR" dirty="0"/>
              <a:t>)</a:t>
            </a:r>
            <a:r>
              <a:rPr lang="ko-KR" altLang="en-US" dirty="0"/>
              <a:t>로 이동 흔적</a:t>
            </a:r>
            <a:endParaRPr lang="en-US" altLang="ko-KR" dirty="0"/>
          </a:p>
          <a:p>
            <a:r>
              <a:rPr lang="ko-KR" altLang="en-US" dirty="0"/>
              <a:t>쿠빌라이 칸</a:t>
            </a:r>
            <a:r>
              <a:rPr lang="en-US" altLang="ko-KR" dirty="0"/>
              <a:t>(</a:t>
            </a:r>
            <a:r>
              <a:rPr lang="ko-KR" altLang="en-US" dirty="0"/>
              <a:t>元世祖</a:t>
            </a:r>
            <a:r>
              <a:rPr lang="en-US" altLang="ko-KR" dirty="0"/>
              <a:t>)</a:t>
            </a:r>
            <a:r>
              <a:rPr lang="ko-KR" altLang="en-US" dirty="0"/>
              <a:t>은 대륙을 아우르고 </a:t>
            </a:r>
            <a:r>
              <a:rPr lang="ko-KR" altLang="en-US" dirty="0" err="1"/>
              <a:t>남송을</a:t>
            </a:r>
            <a:r>
              <a:rPr lang="ko-KR" altLang="en-US" dirty="0"/>
              <a:t> 정복하였고 해양무역의 경제적 이익을 잘 알고 있었으며 해양경영에 큰 관심</a:t>
            </a:r>
            <a:r>
              <a:rPr lang="en-US" altLang="ko-KR" dirty="0"/>
              <a:t> </a:t>
            </a:r>
            <a:endParaRPr lang="ko-KR" altLang="en-US" dirty="0"/>
          </a:p>
          <a:p>
            <a:r>
              <a:rPr lang="ko-KR" altLang="en-US" dirty="0"/>
              <a:t>쿠빌라이 칸은 아시아 각국에 칙서를 보내 무역할 것을 권유함</a:t>
            </a:r>
            <a:endParaRPr lang="en-US" altLang="ko-KR" dirty="0"/>
          </a:p>
          <a:p>
            <a:r>
              <a:rPr lang="ko-KR" altLang="en-US" dirty="0"/>
              <a:t> 일본과 동남아</a:t>
            </a:r>
            <a:r>
              <a:rPr lang="en-US" altLang="ko-KR" dirty="0"/>
              <a:t>(</a:t>
            </a:r>
            <a:r>
              <a:rPr lang="ko-KR" altLang="en-US" dirty="0" err="1"/>
              <a:t>안남</a:t>
            </a:r>
            <a:r>
              <a:rPr lang="ko-KR" altLang="en-US" dirty="0"/>
              <a:t> </a:t>
            </a:r>
            <a:r>
              <a:rPr lang="en-US" altLang="ko-KR" dirty="0"/>
              <a:t>․ </a:t>
            </a:r>
            <a:r>
              <a:rPr lang="ko-KR" altLang="en-US" dirty="0" err="1"/>
              <a:t>참파</a:t>
            </a:r>
            <a:r>
              <a:rPr lang="en-US" altLang="ko-KR" dirty="0"/>
              <a:t>&lt;</a:t>
            </a:r>
            <a:r>
              <a:rPr lang="ko-KR" altLang="en-US" dirty="0"/>
              <a:t>현 베트남</a:t>
            </a:r>
            <a:r>
              <a:rPr lang="en-US" altLang="ko-KR" dirty="0"/>
              <a:t>&gt; ․ </a:t>
            </a:r>
            <a:r>
              <a:rPr lang="ko-KR" altLang="en-US" dirty="0"/>
              <a:t>자바</a:t>
            </a:r>
            <a:r>
              <a:rPr lang="en-US" altLang="ko-KR" dirty="0"/>
              <a:t>&lt;</a:t>
            </a:r>
            <a:r>
              <a:rPr lang="ko-KR" altLang="en-US" dirty="0"/>
              <a:t>현 인도네시아</a:t>
            </a:r>
            <a:r>
              <a:rPr lang="en-US" altLang="ko-KR" dirty="0"/>
              <a:t>&gt;) </a:t>
            </a:r>
            <a:r>
              <a:rPr lang="ko-KR" altLang="en-US" dirty="0"/>
              <a:t>등에 해상 군사원정</a:t>
            </a:r>
            <a:endParaRPr lang="en-US" altLang="ko-KR" dirty="0"/>
          </a:p>
          <a:p>
            <a:r>
              <a:rPr lang="en-US" altLang="ko-KR" dirty="0"/>
              <a:t>-&gt;</a:t>
            </a:r>
            <a:r>
              <a:rPr lang="ko-KR" altLang="en-US" dirty="0"/>
              <a:t>원</a:t>
            </a:r>
            <a:r>
              <a:rPr lang="en-US" altLang="ko-KR" dirty="0"/>
              <a:t>(</a:t>
            </a:r>
            <a:r>
              <a:rPr lang="ko-KR" altLang="en-US" dirty="0"/>
              <a:t>元</a:t>
            </a:r>
            <a:r>
              <a:rPr lang="en-US" altLang="ko-KR" dirty="0"/>
              <a:t>)</a:t>
            </a:r>
            <a:r>
              <a:rPr lang="ko-KR" altLang="en-US" dirty="0"/>
              <a:t>의 무역권이 크게 확대되는 성과</a:t>
            </a:r>
            <a:endParaRPr lang="en-US" altLang="ko-KR" dirty="0"/>
          </a:p>
          <a:p>
            <a:r>
              <a:rPr lang="ko-KR" altLang="en-US" dirty="0" err="1"/>
              <a:t>남송</a:t>
            </a:r>
            <a:r>
              <a:rPr lang="en-US" altLang="ko-KR" dirty="0"/>
              <a:t>(</a:t>
            </a:r>
            <a:r>
              <a:rPr lang="ko-KR" altLang="en-US" dirty="0"/>
              <a:t>南宋</a:t>
            </a:r>
            <a:r>
              <a:rPr lang="en-US" altLang="ko-KR" dirty="0"/>
              <a:t>)</a:t>
            </a:r>
            <a:r>
              <a:rPr lang="ko-KR" altLang="en-US" dirty="0"/>
              <a:t>때 활동하던 재정과 무역에 정통한 색목인들이 해양활동을 계속하도록 지원</a:t>
            </a:r>
            <a:endParaRPr lang="en-US" altLang="ko-KR" dirty="0"/>
          </a:p>
          <a:p>
            <a:r>
              <a:rPr lang="ko-KR" altLang="en-US" dirty="0"/>
              <a:t>제주도에 국영목장</a:t>
            </a:r>
            <a:r>
              <a:rPr lang="en-US" altLang="ko-KR" dirty="0"/>
              <a:t>(</a:t>
            </a:r>
            <a:r>
              <a:rPr lang="ko-KR" altLang="en-US" dirty="0"/>
              <a:t>몽골 전체 </a:t>
            </a:r>
            <a:r>
              <a:rPr lang="en-US" altLang="ko-KR" dirty="0"/>
              <a:t>14</a:t>
            </a:r>
            <a:r>
              <a:rPr lang="ko-KR" altLang="en-US" dirty="0"/>
              <a:t>곳 중 하나</a:t>
            </a:r>
            <a:r>
              <a:rPr lang="en-US" altLang="ko-KR" dirty="0"/>
              <a:t>)</a:t>
            </a:r>
            <a:r>
              <a:rPr lang="ko-KR" altLang="en-US" dirty="0"/>
              <a:t>을 설치하고 해양진출의 교두보로 삼음</a:t>
            </a:r>
            <a:r>
              <a:rPr lang="en-US" altLang="ko-KR" dirty="0"/>
              <a:t> </a:t>
            </a:r>
            <a:endParaRPr lang="ko-KR" altLang="en-US" dirty="0"/>
          </a:p>
          <a:p>
            <a:r>
              <a:rPr lang="ko-KR" altLang="en-US" dirty="0"/>
              <a:t>가</a:t>
            </a:r>
            <a:r>
              <a:rPr lang="en-US" altLang="ko-KR" dirty="0"/>
              <a:t>. </a:t>
            </a:r>
            <a:r>
              <a:rPr lang="ko-KR" altLang="en-US" dirty="0"/>
              <a:t>몽골의 고려원정</a:t>
            </a:r>
          </a:p>
          <a:p>
            <a:r>
              <a:rPr lang="en-US" altLang="ko-KR" dirty="0"/>
              <a:t>1215</a:t>
            </a:r>
            <a:r>
              <a:rPr lang="ko-KR" altLang="en-US" dirty="0"/>
              <a:t>년 몽골이  처음으로 고려에 들어옴</a:t>
            </a:r>
            <a:endParaRPr lang="en-US" altLang="ko-KR" dirty="0"/>
          </a:p>
          <a:p>
            <a:r>
              <a:rPr lang="en-US" altLang="ko-KR" dirty="0"/>
              <a:t>1225</a:t>
            </a:r>
            <a:r>
              <a:rPr lang="ko-KR" altLang="en-US" dirty="0"/>
              <a:t>년  몽골사신 </a:t>
            </a:r>
            <a:r>
              <a:rPr lang="ko-KR" altLang="en-US" dirty="0" err="1"/>
              <a:t>저고여</a:t>
            </a:r>
            <a:r>
              <a:rPr lang="ko-KR" altLang="en-US" dirty="0"/>
              <a:t> 피살사건 발생</a:t>
            </a:r>
            <a:endParaRPr lang="en-US" altLang="ko-KR" dirty="0"/>
          </a:p>
          <a:p>
            <a:r>
              <a:rPr lang="en-US" altLang="ko-KR" dirty="0"/>
              <a:t>1231</a:t>
            </a:r>
            <a:r>
              <a:rPr lang="ko-KR" altLang="en-US" dirty="0"/>
              <a:t>년부터 </a:t>
            </a:r>
            <a:r>
              <a:rPr lang="en-US" altLang="ko-KR" dirty="0"/>
              <a:t>1259</a:t>
            </a:r>
            <a:r>
              <a:rPr lang="ko-KR" altLang="en-US" dirty="0"/>
              <a:t>년까지 크게 </a:t>
            </a:r>
            <a:r>
              <a:rPr lang="en-US" altLang="ko-KR" dirty="0"/>
              <a:t>6</a:t>
            </a:r>
            <a:r>
              <a:rPr lang="ko-KR" altLang="en-US" dirty="0"/>
              <a:t>차 침공</a:t>
            </a:r>
            <a:endParaRPr lang="en-US" altLang="ko-KR" dirty="0"/>
          </a:p>
          <a:p>
            <a:r>
              <a:rPr lang="en-US" altLang="ko-KR" dirty="0"/>
              <a:t>1255</a:t>
            </a:r>
            <a:r>
              <a:rPr lang="ko-KR" altLang="en-US" dirty="0"/>
              <a:t>년 몽골군은 수군을 편성하여 </a:t>
            </a:r>
            <a:r>
              <a:rPr lang="en-US" altLang="ko-KR" dirty="0"/>
              <a:t>70</a:t>
            </a:r>
            <a:r>
              <a:rPr lang="ko-KR" altLang="en-US" dirty="0" err="1"/>
              <a:t>여척의</a:t>
            </a:r>
            <a:r>
              <a:rPr lang="ko-KR" altLang="en-US" dirty="0"/>
              <a:t> 군선으로 </a:t>
            </a:r>
            <a:r>
              <a:rPr lang="ko-KR" altLang="en-US" dirty="0" err="1"/>
              <a:t>압해도에서</a:t>
            </a:r>
            <a:r>
              <a:rPr lang="ko-KR" altLang="en-US" dirty="0"/>
              <a:t> 전투를 벌임</a:t>
            </a:r>
            <a:r>
              <a:rPr lang="en-US" altLang="ko-KR" dirty="0"/>
              <a:t>  </a:t>
            </a:r>
          </a:p>
          <a:p>
            <a:r>
              <a:rPr lang="en-US" altLang="ko-KR" dirty="0"/>
              <a:t>1273</a:t>
            </a:r>
            <a:r>
              <a:rPr lang="ko-KR" altLang="en-US" dirty="0"/>
              <a:t>년 삼별초의 항전 후 제주도는 몽골</a:t>
            </a:r>
            <a:r>
              <a:rPr lang="en-US" altLang="ko-KR" dirty="0"/>
              <a:t>(</a:t>
            </a:r>
            <a:r>
              <a:rPr lang="ko-KR" altLang="en-US" dirty="0"/>
              <a:t>元</a:t>
            </a:r>
            <a:r>
              <a:rPr lang="en-US" altLang="ko-KR" dirty="0"/>
              <a:t>)</a:t>
            </a:r>
            <a:r>
              <a:rPr lang="ko-KR" altLang="en-US" dirty="0"/>
              <a:t> </a:t>
            </a:r>
            <a:r>
              <a:rPr lang="ko-KR" altLang="en-US" dirty="0" err="1"/>
              <a:t>직할령</a:t>
            </a:r>
            <a:r>
              <a:rPr lang="ko-KR" altLang="en-US" dirty="0"/>
              <a:t> </a:t>
            </a:r>
          </a:p>
          <a:p>
            <a:r>
              <a:rPr lang="en-US" altLang="ko-KR" dirty="0"/>
              <a:t>1270</a:t>
            </a:r>
            <a:r>
              <a:rPr lang="ko-KR" altLang="en-US" dirty="0"/>
              <a:t>년 강화도에서 </a:t>
            </a:r>
            <a:r>
              <a:rPr lang="en-US" altLang="ko-KR" dirty="0"/>
              <a:t>1,000</a:t>
            </a:r>
            <a:r>
              <a:rPr lang="ko-KR" altLang="en-US" dirty="0" err="1"/>
              <a:t>여척의</a:t>
            </a:r>
            <a:r>
              <a:rPr lang="ko-KR" altLang="en-US" dirty="0"/>
              <a:t> 배를 이끌고 진도를 중심으로 활동</a:t>
            </a:r>
            <a:endParaRPr lang="en-US" altLang="ko-KR" dirty="0"/>
          </a:p>
          <a:p>
            <a:r>
              <a:rPr lang="en-US" altLang="ko-KR" dirty="0"/>
              <a:t>1271</a:t>
            </a:r>
            <a:r>
              <a:rPr lang="ko-KR" altLang="en-US" dirty="0"/>
              <a:t>년 진도에서 제주로 옮겨 활동</a:t>
            </a:r>
            <a:endParaRPr lang="en-US" altLang="ko-KR" dirty="0"/>
          </a:p>
          <a:p>
            <a:r>
              <a:rPr lang="en-US" altLang="ko-KR" dirty="0"/>
              <a:t>1273</a:t>
            </a:r>
            <a:r>
              <a:rPr lang="ko-KR" altLang="en-US" dirty="0"/>
              <a:t>년 제주에서 </a:t>
            </a:r>
            <a:r>
              <a:rPr lang="ko-KR" altLang="en-US" dirty="0" err="1"/>
              <a:t>류큐</a:t>
            </a:r>
            <a:r>
              <a:rPr lang="en-US" altLang="ko-KR" dirty="0"/>
              <a:t>(</a:t>
            </a:r>
            <a:r>
              <a:rPr lang="ko-KR" altLang="en-US" dirty="0"/>
              <a:t>현 오키나와</a:t>
            </a:r>
            <a:r>
              <a:rPr lang="en-US" altLang="ko-KR" dirty="0"/>
              <a:t>)</a:t>
            </a:r>
            <a:r>
              <a:rPr lang="ko-KR" altLang="en-US" dirty="0"/>
              <a:t>로 이동</a:t>
            </a:r>
            <a:endParaRPr lang="en-US" altLang="ko-KR" dirty="0"/>
          </a:p>
          <a:p>
            <a:r>
              <a:rPr lang="ko-KR" altLang="en-US" dirty="0"/>
              <a:t>진도 삼별초에서 일본에 보낸 서신내용을 </a:t>
            </a:r>
            <a:r>
              <a:rPr lang="ko-KR" altLang="en-US" dirty="0" err="1"/>
              <a:t>메모한「고려첩장불심조조</a:t>
            </a:r>
            <a:r>
              <a:rPr lang="en-US" altLang="ko-KR" dirty="0"/>
              <a:t>(</a:t>
            </a:r>
            <a:r>
              <a:rPr lang="ko-KR" altLang="en-US" dirty="0"/>
              <a:t>高麗牒狀不審條條</a:t>
            </a:r>
            <a:r>
              <a:rPr lang="en-US" altLang="ko-KR" dirty="0"/>
              <a:t>)</a:t>
            </a:r>
            <a:r>
              <a:rPr lang="ko-KR" altLang="en-US" dirty="0"/>
              <a:t>」</a:t>
            </a:r>
            <a:r>
              <a:rPr lang="en-US" altLang="ko-KR" dirty="0"/>
              <a:t>(</a:t>
            </a:r>
            <a:r>
              <a:rPr lang="ko-KR" altLang="en-US" dirty="0" err="1"/>
              <a:t>도쿄대학사료편찬소</a:t>
            </a:r>
            <a:r>
              <a:rPr lang="en-US" altLang="ko-KR" dirty="0"/>
              <a:t>)</a:t>
            </a:r>
            <a:r>
              <a:rPr lang="ko-KR" altLang="en-US" dirty="0"/>
              <a:t>기록 </a:t>
            </a:r>
            <a:r>
              <a:rPr lang="en-US" altLang="ko-KR" dirty="0"/>
              <a:t>: </a:t>
            </a:r>
            <a:r>
              <a:rPr lang="ko-KR" altLang="en-US" dirty="0"/>
              <a:t>몽골의 일본공격 경고</a:t>
            </a:r>
            <a:r>
              <a:rPr lang="en-US" altLang="ko-KR" dirty="0"/>
              <a:t>,</a:t>
            </a:r>
            <a:r>
              <a:rPr lang="ko-KR" altLang="en-US" dirty="0"/>
              <a:t> 식량 병력 협조요청</a:t>
            </a:r>
            <a:r>
              <a:rPr lang="en-US" altLang="ko-KR" dirty="0"/>
              <a:t> </a:t>
            </a:r>
          </a:p>
          <a:p>
            <a:r>
              <a:rPr lang="en-US" altLang="ko-KR" dirty="0"/>
              <a:t>1255</a:t>
            </a:r>
            <a:r>
              <a:rPr lang="ko-KR" altLang="en-US" dirty="0"/>
              <a:t>년 </a:t>
            </a:r>
            <a:r>
              <a:rPr lang="en-US" altLang="ko-KR" dirty="0"/>
              <a:t>6</a:t>
            </a:r>
            <a:r>
              <a:rPr lang="ko-KR" altLang="en-US" dirty="0"/>
              <a:t>차 </a:t>
            </a:r>
            <a:r>
              <a:rPr lang="ko-KR" altLang="en-US" dirty="0" err="1"/>
              <a:t>침공시</a:t>
            </a:r>
            <a:r>
              <a:rPr lang="ko-KR" altLang="en-US" dirty="0"/>
              <a:t> 몽골군은 수군을 편성 </a:t>
            </a:r>
            <a:r>
              <a:rPr lang="en-US" altLang="ko-KR" dirty="0"/>
              <a:t>70</a:t>
            </a:r>
            <a:r>
              <a:rPr lang="ko-KR" altLang="en-US" dirty="0" err="1"/>
              <a:t>여척의</a:t>
            </a:r>
            <a:r>
              <a:rPr lang="ko-KR" altLang="en-US" dirty="0"/>
              <a:t> 군선으로 </a:t>
            </a:r>
            <a:r>
              <a:rPr lang="ko-KR" altLang="en-US" dirty="0" err="1"/>
              <a:t>압해도</a:t>
            </a:r>
            <a:r>
              <a:rPr lang="ko-KR" altLang="en-US" dirty="0"/>
              <a:t> 전투기록</a:t>
            </a:r>
            <a:r>
              <a:rPr lang="en-US" altLang="ko-KR" dirty="0"/>
              <a:t> </a:t>
            </a:r>
            <a:endParaRPr lang="ko-KR" altLang="en-US" dirty="0"/>
          </a:p>
          <a:p>
            <a:endParaRPr lang="ko-KR" altLang="en-US" dirty="0"/>
          </a:p>
          <a:p>
            <a:endParaRPr lang="ko-KR" altLang="en-US" dirty="0"/>
          </a:p>
          <a:p>
            <a:r>
              <a:rPr lang="en-US" altLang="ko-KR" dirty="0"/>
              <a:t> </a:t>
            </a:r>
            <a:endParaRPr lang="ko-KR" altLang="en-US" dirty="0"/>
          </a:p>
          <a:p>
            <a:r>
              <a:rPr lang="ko-KR" altLang="en-US" dirty="0"/>
              <a:t>　</a:t>
            </a:r>
            <a:r>
              <a:rPr lang="en-US" altLang="ko-KR" dirty="0"/>
              <a:t>Ⅲ. </a:t>
            </a:r>
            <a:r>
              <a:rPr lang="ko-KR" altLang="en-US" dirty="0"/>
              <a:t>맺음말 </a:t>
            </a:r>
          </a:p>
          <a:p>
            <a:r>
              <a:rPr lang="ko-KR" altLang="en-US" dirty="0"/>
              <a:t>몽골</a:t>
            </a:r>
            <a:r>
              <a:rPr lang="en-US" altLang="ko-KR" dirty="0"/>
              <a:t>(</a:t>
            </a:r>
            <a:r>
              <a:rPr lang="ko-KR" altLang="en-US" dirty="0"/>
              <a:t>元</a:t>
            </a:r>
            <a:r>
              <a:rPr lang="en-US" altLang="ko-KR" dirty="0"/>
              <a:t>)</a:t>
            </a:r>
            <a:r>
              <a:rPr lang="ko-KR" altLang="en-US" dirty="0"/>
              <a:t>이 해양경영에서 얻어지는 막대한 실리를 마다하지 않았음은 분명하다</a:t>
            </a:r>
            <a:r>
              <a:rPr lang="en-US" altLang="ko-KR" dirty="0"/>
              <a:t>. </a:t>
            </a:r>
            <a:r>
              <a:rPr lang="ko-KR" altLang="en-US" dirty="0"/>
              <a:t>다만</a:t>
            </a:r>
            <a:r>
              <a:rPr lang="en-US" altLang="ko-KR" dirty="0"/>
              <a:t>, </a:t>
            </a:r>
            <a:r>
              <a:rPr lang="ko-KR" altLang="en-US" dirty="0"/>
              <a:t>오늘날의 우리는 ‘오랜 초원생활에 익숙한 유목민들이</a:t>
            </a:r>
            <a:r>
              <a:rPr lang="en-US" altLang="ko-KR" dirty="0"/>
              <a:t>...’, ‘</a:t>
            </a:r>
            <a:r>
              <a:rPr lang="ko-KR" altLang="en-US" dirty="0"/>
              <a:t>인구로도 </a:t>
            </a:r>
            <a:r>
              <a:rPr lang="ko-KR" altLang="en-US" dirty="0" err="1"/>
              <a:t>얼마되지</a:t>
            </a:r>
            <a:r>
              <a:rPr lang="ko-KR" altLang="en-US" dirty="0"/>
              <a:t> 않는 유목민들이</a:t>
            </a:r>
            <a:r>
              <a:rPr lang="en-US" altLang="ko-KR" dirty="0"/>
              <a:t>...’ </a:t>
            </a:r>
            <a:r>
              <a:rPr lang="ko-KR" altLang="en-US" dirty="0"/>
              <a:t>라는 선입관을 가지고 있을 뿐이다</a:t>
            </a:r>
            <a:r>
              <a:rPr lang="en-US" altLang="ko-KR" dirty="0"/>
              <a:t>. </a:t>
            </a:r>
            <a:r>
              <a:rPr lang="ko-KR" altLang="en-US" dirty="0"/>
              <a:t>몽골의 글로벌한 경영은 점령지의 종족들을 다시 </a:t>
            </a:r>
            <a:r>
              <a:rPr lang="ko-KR" altLang="en-US" dirty="0" err="1"/>
              <a:t>조직화하여</a:t>
            </a:r>
            <a:r>
              <a:rPr lang="ko-KR" altLang="en-US" dirty="0"/>
              <a:t> 몽골의 일원으로 활동하게 한다</a:t>
            </a:r>
            <a:r>
              <a:rPr lang="en-US" altLang="ko-KR" dirty="0"/>
              <a:t>. </a:t>
            </a:r>
            <a:r>
              <a:rPr lang="ko-KR" altLang="en-US" dirty="0"/>
              <a:t>그것이 군대이든 무역상이든 기술자이든 모두 몽골의 일원으로 복무하게 하는 것이다</a:t>
            </a:r>
            <a:r>
              <a:rPr lang="en-US" altLang="ko-KR" dirty="0"/>
              <a:t>. </a:t>
            </a:r>
            <a:r>
              <a:rPr lang="ko-KR" altLang="en-US" dirty="0"/>
              <a:t>일본원정에 나선 고려의 </a:t>
            </a:r>
            <a:r>
              <a:rPr lang="ko-KR" altLang="en-US" dirty="0" err="1"/>
              <a:t>여몽연합군이</a:t>
            </a:r>
            <a:r>
              <a:rPr lang="ko-KR" altLang="en-US" dirty="0"/>
              <a:t> 그러했고 </a:t>
            </a:r>
            <a:r>
              <a:rPr lang="ko-KR" altLang="en-US" dirty="0" err="1"/>
              <a:t>남송의</a:t>
            </a:r>
            <a:r>
              <a:rPr lang="ko-KR" altLang="en-US" dirty="0"/>
              <a:t> 범문호를 비롯한 </a:t>
            </a:r>
            <a:r>
              <a:rPr lang="en-US" altLang="ko-KR" dirty="0"/>
              <a:t>10</a:t>
            </a:r>
            <a:r>
              <a:rPr lang="ko-KR" altLang="en-US" dirty="0"/>
              <a:t>만 장병들이 그러했다</a:t>
            </a:r>
            <a:r>
              <a:rPr lang="en-US" altLang="ko-KR" dirty="0"/>
              <a:t>. </a:t>
            </a:r>
            <a:r>
              <a:rPr lang="ko-KR" altLang="en-US" dirty="0"/>
              <a:t>또한</a:t>
            </a:r>
            <a:r>
              <a:rPr lang="en-US" altLang="ko-KR" dirty="0"/>
              <a:t>, </a:t>
            </a:r>
            <a:r>
              <a:rPr lang="ko-KR" altLang="en-US" dirty="0" err="1"/>
              <a:t>남송</a:t>
            </a:r>
            <a:r>
              <a:rPr lang="ko-KR" altLang="en-US" dirty="0"/>
              <a:t> 때부터 활동하던 색목인들을 우대하여 무역에 종사할 수 있도록 국가에서 적극 지원하였다</a:t>
            </a:r>
            <a:r>
              <a:rPr lang="en-US" altLang="ko-KR" dirty="0"/>
              <a:t>. </a:t>
            </a:r>
            <a:r>
              <a:rPr lang="ko-KR" altLang="en-US" dirty="0"/>
              <a:t>아울러 해양경영에 있어 제주도를 직할지로 삼아 교두보를 확보하고 해양강국을 위한 노력을 </a:t>
            </a:r>
            <a:r>
              <a:rPr lang="ko-KR" altLang="en-US" dirty="0" err="1"/>
              <a:t>극대화시켰다</a:t>
            </a:r>
            <a:r>
              <a:rPr lang="en-US" altLang="ko-KR" dirty="0"/>
              <a:t>.</a:t>
            </a:r>
            <a:endParaRPr lang="ko-KR" altLang="en-US" dirty="0"/>
          </a:p>
          <a:p>
            <a:endParaRPr lang="ko-KR" altLang="en-US" dirty="0"/>
          </a:p>
        </p:txBody>
      </p:sp>
    </p:spTree>
    <p:extLst>
      <p:ext uri="{BB962C8B-B14F-4D97-AF65-F5344CB8AC3E}">
        <p14:creationId xmlns:p14="http://schemas.microsoft.com/office/powerpoint/2010/main" val="36142505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메트로">
  <a:themeElements>
    <a:clrScheme name="메트로">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메트로">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메트로">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1497</TotalTime>
  <Words>3066</Words>
  <Application>Microsoft Office PowerPoint</Application>
  <PresentationFormat>화면 슬라이드 쇼(4:3)</PresentationFormat>
  <Paragraphs>143</Paragraphs>
  <Slides>58</Slides>
  <Notes>3</Notes>
  <HiddenSlides>0</HiddenSlides>
  <MMClips>0</MMClips>
  <ScaleCrop>false</ScaleCrop>
  <HeadingPairs>
    <vt:vector size="6" baseType="variant">
      <vt:variant>
        <vt:lpstr>사용한 글꼴</vt:lpstr>
      </vt:variant>
      <vt:variant>
        <vt:i4>10</vt:i4>
      </vt:variant>
      <vt:variant>
        <vt:lpstr>테마</vt:lpstr>
      </vt:variant>
      <vt:variant>
        <vt:i4>1</vt:i4>
      </vt:variant>
      <vt:variant>
        <vt:lpstr>슬라이드 제목</vt:lpstr>
      </vt:variant>
      <vt:variant>
        <vt:i4>58</vt:i4>
      </vt:variant>
    </vt:vector>
  </HeadingPairs>
  <TitlesOfParts>
    <vt:vector size="69" baseType="lpstr">
      <vt:lpstr>HY목각파임B</vt:lpstr>
      <vt:lpstr>굴림</vt:lpstr>
      <vt:lpstr>맑은 고딕</vt:lpstr>
      <vt:lpstr>휴먼매직체</vt:lpstr>
      <vt:lpstr>Consolas</vt:lpstr>
      <vt:lpstr>Corbel</vt:lpstr>
      <vt:lpstr>Times New Roman</vt:lpstr>
      <vt:lpstr>Wingdings</vt:lpstr>
      <vt:lpstr>Wingdings 2</vt:lpstr>
      <vt:lpstr>Wingdings 3</vt:lpstr>
      <vt:lpstr>메트로</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THE EXPEDITION OF MONGOL ARMY  AND THE MARITIME ROUTE OF SAMBYEOLCHO</vt:lpstr>
      <vt:lpstr>PowerPoint 프레젠테이션</vt:lpstr>
      <vt:lpstr>PowerPoint 프레젠테이션</vt:lpstr>
      <vt:lpstr>PowerPoint 프레젠테이션</vt:lpstr>
      <vt:lpstr>PowerPoint 프레젠테이션</vt:lpstr>
      <vt:lpstr>PowerPoint 프레젠테이션</vt:lpstr>
      <vt:lpstr>Archaeological types of Goryeo Sambyeolcho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Jeju Island Hangpadu Fortress </vt:lpstr>
      <vt:lpstr>PowerPoint 프레젠테이션</vt:lpstr>
      <vt:lpstr>PowerPoint 프레젠테이션</vt:lpstr>
      <vt:lpstr>PowerPoint 프레젠테이션</vt:lpstr>
      <vt:lpstr>PowerPoint 프레젠테이션</vt:lpstr>
      <vt:lpstr>Ryukyu (now Okinawa, 流求) </vt:lpstr>
      <vt:lpstr>PowerPoint 프레젠테이션</vt:lpstr>
      <vt:lpstr>PowerPoint 프레젠테이션</vt:lpstr>
      <vt:lpstr>PowerPoint 프레젠테이션</vt:lpstr>
      <vt:lpstr>PowerPoint 프레젠테이션</vt:lpstr>
      <vt:lpstr>PowerPoint 프레젠테이션</vt:lpstr>
      <vt:lpstr>GORYEO-MONGOL ALLIED EXPEDITION TO JAPAN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Archaeological Data</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CONCOLUDING REMARKS </vt:lpstr>
      <vt:lpstr>PowerPoint 프레젠테이션</vt:lpstr>
      <vt:lpstr>PowerPoint 프레젠테이션</vt:lpstr>
      <vt:lpstr>PowerPoint 프레젠테이션</vt:lpstr>
      <vt:lpstr>PowerPoint 프레젠테이션</vt:lpstr>
    </vt:vector>
  </TitlesOfParts>
  <Company>국립 중앙 박물관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정근</cp:lastModifiedBy>
  <cp:revision>162</cp:revision>
  <dcterms:created xsi:type="dcterms:W3CDTF">2008-01-10T02:40:21Z</dcterms:created>
  <dcterms:modified xsi:type="dcterms:W3CDTF">2024-04-11T10:40:38Z</dcterms:modified>
</cp:coreProperties>
</file>