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22" r:id="rId3"/>
    <p:sldId id="328" r:id="rId4"/>
    <p:sldId id="306" r:id="rId5"/>
    <p:sldId id="260" r:id="rId6"/>
    <p:sldId id="258" r:id="rId7"/>
    <p:sldId id="259" r:id="rId8"/>
    <p:sldId id="265" r:id="rId9"/>
    <p:sldId id="297" r:id="rId10"/>
    <p:sldId id="336" r:id="rId11"/>
    <p:sldId id="330" r:id="rId12"/>
    <p:sldId id="337" r:id="rId13"/>
    <p:sldId id="331" r:id="rId14"/>
    <p:sldId id="335" r:id="rId15"/>
    <p:sldId id="332" r:id="rId16"/>
    <p:sldId id="295" r:id="rId1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86A"/>
    <a:srgbClr val="99EE32"/>
    <a:srgbClr val="3F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83A1735C-24A6-4EC9-B430-93302531159E}" type="datetimeFigureOut">
              <a:rPr lang="en-US" smtClean="0"/>
              <a:pPr/>
              <a:t>4/24/24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DD3DFE00-BA2C-4CD1-A4E1-3A8A81477AA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E0395CEF-D5BD-461D-87CE-2A6CA4429607}" type="datetimeFigureOut">
              <a:rPr lang="en-US" smtClean="0"/>
              <a:pPr/>
              <a:t>4/24/24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1916ADB-2858-4334-99E0-7D07CC6424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7C22F05D-3990-4E5E-B55A-A36DCB52D2C4}" type="datetime1">
              <a:rPr lang="en-US" smtClean="0"/>
              <a:pPr/>
              <a:t>4/24/24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1710ED-132D-4A9A-B1D0-1CD9AFEDB80A}" type="datetime1">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7801E3-6A8C-4CF3-A4C1-585F2D2BAE72}" type="datetime1">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4294044-A608-4149-AC27-B6C45AA3E839}" type="datetime1">
              <a:rPr lang="en-US" smtClean="0"/>
              <a:pPr/>
              <a:t>4/24/24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4C1B5A3-6B82-4F8A-B3E1-E53ECF821D5B}" type="datetime1">
              <a:rPr lang="en-US" smtClean="0"/>
              <a:pPr/>
              <a:t>4/24/24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9629E2E-C0AA-4646-A7D0-F7B4C8D93C96}" type="datetime1">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A2820FCC-6BAA-422C-8CE6-35F009BE39E3}" type="datetime1">
              <a:rPr lang="en-US" smtClean="0"/>
              <a:pPr/>
              <a:t>4/24/24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0B43321-842E-4B2D-BD99-FB3DA7D884DD}" type="datetime1">
              <a:rPr lang="en-US" smtClean="0"/>
              <a:pPr/>
              <a:t>4/24/24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F1D46-5A19-44F7-93A8-7CC17ECEF6C7}" type="datetime1">
              <a:rPr lang="en-US" smtClean="0"/>
              <a:pPr/>
              <a:t>4/24/24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AE150A37-66E5-4DDA-A72E-F974900F2006}" type="datetime1">
              <a:rPr lang="en-US" smtClean="0"/>
              <a:pPr/>
              <a:t>4/24/24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87E7EBF-65C7-4ADF-B566-93B073AA86AD}" type="datetime1">
              <a:rPr lang="en-US" smtClean="0"/>
              <a:pPr/>
              <a:t>4/24/24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2BCB95-5282-45F3-9193-D42695D44014}" type="datetime1">
              <a:rPr lang="en-US" smtClean="0"/>
              <a:pPr/>
              <a:t>4/24/24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14400"/>
            <a:ext cx="4495800" cy="685800"/>
          </a:xfrm>
        </p:spPr>
        <p:txBody>
          <a:bodyPr>
            <a:normAutofit fontScale="90000"/>
          </a:bodyPr>
          <a:lstStyle/>
          <a:p>
            <a:pPr algn="ctr"/>
            <a:r>
              <a:rPr lang="mn-MN" sz="2000" dirty="0">
                <a:solidFill>
                  <a:schemeClr val="tx1"/>
                </a:solidFill>
                <a:latin typeface="Times New Roman" pitchFamily="18" charset="0"/>
                <a:cs typeface="Times New Roman" pitchFamily="18" charset="0"/>
              </a:rPr>
              <a:t>ШИНЖЛЭХ УХААНЫ АКАДЕМИЙН </a:t>
            </a:r>
            <a:br>
              <a:rPr lang="mn-MN" sz="2000" dirty="0">
                <a:solidFill>
                  <a:schemeClr val="tx1"/>
                </a:solidFill>
                <a:latin typeface="Times New Roman" pitchFamily="18" charset="0"/>
                <a:cs typeface="Times New Roman" pitchFamily="18" charset="0"/>
              </a:rPr>
            </a:br>
            <a:r>
              <a:rPr lang="mn-MN" sz="2000" dirty="0">
                <a:solidFill>
                  <a:schemeClr val="tx1"/>
                </a:solidFill>
                <a:latin typeface="Times New Roman" pitchFamily="18" charset="0"/>
                <a:cs typeface="Times New Roman" pitchFamily="18" charset="0"/>
              </a:rPr>
              <a:t>ХЭЛ ЗОХИОЛЫН ХҮРЭЭЛЭН</a:t>
            </a:r>
            <a:endParaRPr lang="en-US" sz="20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838200" y="2085974"/>
            <a:ext cx="8153400" cy="4391025"/>
          </a:xfrm>
        </p:spPr>
        <p:txBody>
          <a:bodyPr>
            <a:normAutofit fontScale="85000" lnSpcReduction="20000"/>
          </a:bodyPr>
          <a:lstStyle/>
          <a:p>
            <a:r>
              <a:rPr lang="en-US" sz="3600" dirty="0">
                <a:solidFill>
                  <a:schemeClr val="tx1"/>
                </a:solidFill>
                <a:latin typeface="Times New Roman" pitchFamily="18" charset="0"/>
                <a:cs typeface="Times New Roman" pitchFamily="18" charset="0"/>
              </a:rPr>
              <a:t>	</a:t>
            </a:r>
            <a:endParaRPr lang="mn-MN" sz="3600" dirty="0">
              <a:solidFill>
                <a:schemeClr val="tx1"/>
              </a:solidFill>
              <a:latin typeface="Times New Roman" pitchFamily="18" charset="0"/>
              <a:cs typeface="Times New Roman" pitchFamily="18" charset="0"/>
            </a:endParaRPr>
          </a:p>
          <a:p>
            <a:endParaRPr lang="mn-MN" dirty="0">
              <a:latin typeface="Times New Roman" pitchFamily="18" charset="0"/>
              <a:cs typeface="Times New Roman" pitchFamily="18" charset="0"/>
            </a:endParaRPr>
          </a:p>
          <a:p>
            <a:pPr indent="342900">
              <a:lnSpc>
                <a:spcPct val="115000"/>
              </a:lnSpc>
              <a:spcAft>
                <a:spcPts val="800"/>
              </a:spcAft>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3300" dirty="0">
              <a:effectLst/>
              <a:latin typeface="Calibri" panose="020F0502020204030204" pitchFamily="34" charset="0"/>
              <a:ea typeface="Calibri" panose="020F0502020204030204" pitchFamily="34" charset="0"/>
              <a:cs typeface="Times New Roman" panose="02020603050405020304" pitchFamily="18" charset="0"/>
            </a:endParaRPr>
          </a:p>
          <a:p>
            <a:pPr indent="342900" algn="ctr">
              <a:lnSpc>
                <a:spcPct val="115000"/>
              </a:lnSpc>
              <a:spcAft>
                <a:spcPts val="800"/>
              </a:spcAft>
            </a:pPr>
            <a:r>
              <a:rPr lang="mn-MN" sz="3300" b="1" dirty="0">
                <a:effectLst/>
                <a:latin typeface="Times New Roman" panose="02020603050405020304" pitchFamily="18" charset="0"/>
                <a:ea typeface="Calibri" panose="020F0502020204030204" pitchFamily="34" charset="0"/>
                <a:cs typeface="Times New Roman" panose="02020603050405020304" pitchFamily="18" charset="0"/>
              </a:rPr>
              <a:t>АЛТАЙ ДАМНАСАН ХЭЛНҮҮДИЙН </a:t>
            </a:r>
            <a:endParaRPr lang="en-SG" sz="3300" dirty="0">
              <a:effectLst/>
              <a:latin typeface="Calibri" panose="020F0502020204030204" pitchFamily="34" charset="0"/>
              <a:ea typeface="Calibri" panose="020F0502020204030204" pitchFamily="34" charset="0"/>
              <a:cs typeface="Times New Roman" panose="02020603050405020304" pitchFamily="18" charset="0"/>
            </a:endParaRPr>
          </a:p>
          <a:p>
            <a:pPr indent="342900" algn="ctr">
              <a:lnSpc>
                <a:spcPct val="115000"/>
              </a:lnSpc>
              <a:spcAft>
                <a:spcPts val="800"/>
              </a:spcAft>
            </a:pPr>
            <a:r>
              <a:rPr lang="mn-MN" sz="3300" b="1" dirty="0">
                <a:effectLst/>
                <a:latin typeface="Times New Roman" panose="02020603050405020304" pitchFamily="18" charset="0"/>
                <a:ea typeface="Calibri" panose="020F0502020204030204" pitchFamily="34" charset="0"/>
                <a:cs typeface="Times New Roman" panose="02020603050405020304" pitchFamily="18" charset="0"/>
              </a:rPr>
              <a:t>ХАРЬЦААГ СУДЛАХ </a:t>
            </a:r>
          </a:p>
          <a:p>
            <a:pPr indent="342900" algn="ctr">
              <a:lnSpc>
                <a:spcPct val="115000"/>
              </a:lnSpc>
              <a:spcAft>
                <a:spcPts val="800"/>
              </a:spcAft>
            </a:pPr>
            <a:r>
              <a:rPr lang="mn-MN" sz="3300" b="1" dirty="0">
                <a:effectLst/>
                <a:latin typeface="Times New Roman" panose="02020603050405020304" pitchFamily="18" charset="0"/>
                <a:ea typeface="Calibri" panose="020F0502020204030204" pitchFamily="34" charset="0"/>
                <a:cs typeface="Times New Roman" panose="02020603050405020304" pitchFamily="18" charset="0"/>
              </a:rPr>
              <a:t>АРГА ЗҮЙН АСУУДАЛД</a:t>
            </a:r>
            <a:endParaRPr lang="en-SG" sz="3300" dirty="0">
              <a:effectLst/>
              <a:latin typeface="Calibri" panose="020F0502020204030204" pitchFamily="34" charset="0"/>
              <a:ea typeface="Calibri" panose="020F0502020204030204" pitchFamily="34" charset="0"/>
              <a:cs typeface="Times New Roman" panose="02020603050405020304" pitchFamily="18" charset="0"/>
            </a:endParaRPr>
          </a:p>
          <a:p>
            <a:endParaRPr lang="mn-MN"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r"/>
            <a:r>
              <a:rPr lang="mn-MN"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mn-MN" sz="2800" b="0" dirty="0">
                <a:solidFill>
                  <a:schemeClr val="tx1"/>
                </a:solidFill>
                <a:latin typeface="Times New Roman" pitchFamily="18" charset="0"/>
                <a:cs typeface="Times New Roman" pitchFamily="18" charset="0"/>
              </a:rPr>
              <a:t>Академич Л.Болд</a:t>
            </a:r>
          </a:p>
          <a:p>
            <a:pPr algn="ctr"/>
            <a:endParaRPr lang="mn-MN" sz="2000" b="0" dirty="0">
              <a:solidFill>
                <a:schemeClr val="tx1"/>
              </a:solidFill>
              <a:latin typeface="Times New Roman" pitchFamily="18" charset="0"/>
              <a:cs typeface="Times New Roman" pitchFamily="18" charset="0"/>
            </a:endParaRPr>
          </a:p>
          <a:p>
            <a:pPr algn="ctr"/>
            <a:r>
              <a:rPr lang="mn-MN" sz="2000" b="0" dirty="0">
                <a:solidFill>
                  <a:schemeClr val="tx1"/>
                </a:solidFill>
                <a:latin typeface="Times New Roman" pitchFamily="18" charset="0"/>
                <a:cs typeface="Times New Roman" pitchFamily="18" charset="0"/>
              </a:rPr>
              <a:t>Улаанбаатар., 2024</a:t>
            </a:r>
            <a:r>
              <a:rPr lang="en-US" sz="2000" b="0" dirty="0">
                <a:solidFill>
                  <a:schemeClr val="tx1"/>
                </a:solidFill>
                <a:latin typeface="Times New Roman" pitchFamily="18" charset="0"/>
                <a:cs typeface="Times New Roman" pitchFamily="18" charset="0"/>
              </a:rPr>
              <a:t> </a:t>
            </a:r>
            <a:r>
              <a:rPr lang="mn-MN" sz="2000" b="0" dirty="0">
                <a:solidFill>
                  <a:schemeClr val="tx1"/>
                </a:solidFill>
                <a:latin typeface="Times New Roman" pitchFamily="18" charset="0"/>
                <a:cs typeface="Times New Roman" pitchFamily="18" charset="0"/>
              </a:rPr>
              <a:t>он.</a:t>
            </a:r>
            <a:endParaRPr lang="en-US" sz="2000" b="0" dirty="0">
              <a:solidFill>
                <a:schemeClr val="tx1"/>
              </a:solidFill>
              <a:latin typeface="Times New Roman" pitchFamily="18" charset="0"/>
              <a:cs typeface="Times New Roman" pitchFamily="18" charset="0"/>
            </a:endParaRPr>
          </a:p>
        </p:txBody>
      </p:sp>
      <p:pic>
        <p:nvPicPr>
          <p:cNvPr id="1026" name="Picture 2" descr="D:\WEB SAIT\2013 shinechleliin material\zurag\HZH MONGOL LOGO MGL.png"/>
          <p:cNvPicPr>
            <a:picLocks noChangeAspect="1" noChangeArrowheads="1"/>
          </p:cNvPicPr>
          <p:nvPr/>
        </p:nvPicPr>
        <p:blipFill>
          <a:blip r:embed="rId2" cstate="print"/>
          <a:srcRect/>
          <a:stretch>
            <a:fillRect/>
          </a:stretch>
        </p:blipFill>
        <p:spPr bwMode="auto">
          <a:xfrm>
            <a:off x="6858000" y="609600"/>
            <a:ext cx="1295400" cy="1401196"/>
          </a:xfrm>
          <a:prstGeom prst="rect">
            <a:avLst/>
          </a:prstGeom>
          <a:noFill/>
        </p:spPr>
      </p:pic>
      <p:pic>
        <p:nvPicPr>
          <p:cNvPr id="1027" name="Picture 3" descr="D:\Hureelen\Akademiin logo.png"/>
          <p:cNvPicPr>
            <a:picLocks noChangeAspect="1" noChangeArrowheads="1"/>
          </p:cNvPicPr>
          <p:nvPr/>
        </p:nvPicPr>
        <p:blipFill>
          <a:blip r:embed="rId3" cstate="print"/>
          <a:srcRect/>
          <a:stretch>
            <a:fillRect/>
          </a:stretch>
        </p:blipFill>
        <p:spPr bwMode="auto">
          <a:xfrm>
            <a:off x="685800" y="533400"/>
            <a:ext cx="1447800" cy="1495741"/>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8077200" cy="5864352"/>
          </a:xfrm>
        </p:spPr>
        <p:txBody>
          <a:bodyPr>
            <a:normAutofit/>
          </a:bodyPr>
          <a:lstStyle/>
          <a:p>
            <a:pPr algn="just">
              <a:buNone/>
            </a:pPr>
            <a:r>
              <a:rPr lang="mn-MN" i="1"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mn-MN" dirty="0">
                <a:latin typeface="Times New Roman" panose="02020603050405020304" pitchFamily="18" charset="0"/>
                <a:ea typeface="Calibri" panose="020F0502020204030204" pitchFamily="34" charset="0"/>
                <a:cs typeface="Times New Roman" pitchFamily="18" charset="0"/>
              </a:rPr>
              <a:t>Т</a:t>
            </a:r>
            <a:r>
              <a:rPr lang="mn-MN" dirty="0">
                <a:effectLst/>
                <a:latin typeface="Times New Roman" panose="02020603050405020304" pitchFamily="18" charset="0"/>
                <a:ea typeface="Calibri" panose="020F0502020204030204" pitchFamily="34" charset="0"/>
                <a:cs typeface="Times New Roman" panose="02020603050405020304" pitchFamily="18" charset="0"/>
              </a:rPr>
              <a:t>ухайн үедээ монгол түрэг хэлний үгийн сангийн 25 орчим хувь, хэл зүй (үг зүй. Л.Б.)-н 50 орчим хувь нь өөр хоорондоо тохирно гээд энэ баримтдаа тулгуурлан </a:t>
            </a:r>
            <a:r>
              <a:rPr lang="mn-MN" i="1" dirty="0">
                <a:effectLst/>
                <a:latin typeface="Times New Roman" panose="02020603050405020304" pitchFamily="18" charset="0"/>
                <a:ea typeface="Calibri" panose="020F0502020204030204" pitchFamily="34" charset="0"/>
                <a:cs typeface="Times New Roman" panose="02020603050405020304" pitchFamily="18" charset="0"/>
              </a:rPr>
              <a:t>“...уг хэлнүүд нь гарлынхаа хувьд холбоогүй, хэв шинжийнхээ талаар тохирно” </a:t>
            </a:r>
          </a:p>
          <a:p>
            <a:pPr algn="just">
              <a:buNone/>
            </a:pPr>
            <a:r>
              <a:rPr lang="mn-MN" i="1" dirty="0">
                <a:latin typeface="Times New Roman" panose="02020603050405020304" pitchFamily="18" charset="0"/>
                <a:ea typeface="Calibri" panose="020F0502020204030204" pitchFamily="34" charset="0"/>
                <a:cs typeface="Times New Roman" panose="02020603050405020304" pitchFamily="18" charset="0"/>
              </a:rPr>
              <a:t>						</a:t>
            </a:r>
            <a:r>
              <a:rPr lang="mn-MN" dirty="0">
                <a:effectLst/>
                <a:latin typeface="Times New Roman" panose="02020603050405020304" pitchFamily="18" charset="0"/>
                <a:ea typeface="Calibri" panose="020F0502020204030204" pitchFamily="34" charset="0"/>
                <a:cs typeface="Times New Roman" panose="02020603050405020304" pitchFamily="18" charset="0"/>
              </a:rPr>
              <a:t>(Котвич В. 1962:351) </a:t>
            </a:r>
            <a:r>
              <a:rPr lang="mn-MN" i="1" dirty="0">
                <a:effectLst/>
                <a:latin typeface="Times New Roman" panose="02020603050405020304" pitchFamily="18" charset="0"/>
                <a:ea typeface="Calibri" panose="020F0502020204030204" pitchFamily="34" charset="0"/>
                <a:cs typeface="Times New Roman" pitchFamily="18" charset="0"/>
              </a:rPr>
              <a:t>	</a:t>
            </a:r>
          </a:p>
          <a:p>
            <a:pPr algn="just">
              <a:buNone/>
            </a:pPr>
            <a:r>
              <a:rPr lang="mn-MN" i="1" dirty="0">
                <a:latin typeface="Times New Roman" panose="02020603050405020304" pitchFamily="18" charset="0"/>
                <a:ea typeface="Calibri" panose="020F0502020204030204" pitchFamily="34" charset="0"/>
                <a:cs typeface="Times New Roman" pitchFamily="18" charset="0"/>
              </a:rPr>
              <a:t>	</a:t>
            </a:r>
            <a:r>
              <a:rPr lang="mn-MN" i="1" dirty="0">
                <a:effectLst/>
                <a:latin typeface="Times New Roman" panose="02020603050405020304" pitchFamily="18" charset="0"/>
                <a:ea typeface="Calibri" panose="020F0502020204030204" pitchFamily="34" charset="0"/>
                <a:cs typeface="Times New Roman" panose="02020603050405020304" pitchFamily="18" charset="0"/>
              </a:rPr>
              <a:t>“...судалгааны дүнгээс үзэхэд харьцангуй байдлаар хоёр (казах, монгол. Л.Б) хэлэнд нийлэх язгуур ба үүсмэл үг байна. ...Эдгээр үгс нь харилцан зээл орохгүй, гарцаагүй төрөл болохыг нотлох үндсэн баримт мөн”</a:t>
            </a:r>
            <a:r>
              <a:rPr lang="mn-MN"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buNone/>
            </a:pPr>
            <a:r>
              <a:rPr lang="mn-MN" dirty="0">
                <a:latin typeface="Times New Roman" panose="02020603050405020304" pitchFamily="18" charset="0"/>
                <a:ea typeface="Calibri" panose="020F0502020204030204" pitchFamily="34" charset="0"/>
                <a:cs typeface="Times New Roman" panose="02020603050405020304" pitchFamily="18" charset="0"/>
              </a:rPr>
              <a:t>						</a:t>
            </a:r>
            <a:r>
              <a:rPr lang="mn-MN" dirty="0">
                <a:effectLst/>
                <a:latin typeface="Times New Roman" panose="02020603050405020304" pitchFamily="18" charset="0"/>
                <a:ea typeface="Calibri" panose="020F0502020204030204" pitchFamily="34" charset="0"/>
                <a:cs typeface="Times New Roman" panose="02020603050405020304" pitchFamily="18" charset="0"/>
              </a:rPr>
              <a:t>(Базылхан Б. 1977: 42) </a:t>
            </a:r>
            <a:r>
              <a:rPr lang="en-US" i="1" dirty="0">
                <a:latin typeface="Times New Roman" panose="02020603050405020304" pitchFamily="18" charset="0"/>
                <a:cs typeface="Times New Roman" pitchFamily="18" charset="0"/>
              </a:rPr>
              <a:t> </a:t>
            </a:r>
            <a:endParaRPr lang="mn-MN" i="1" dirty="0">
              <a:latin typeface="Times New Roman" panose="02020603050405020304" pitchFamily="18" charset="0"/>
              <a:cs typeface="Times New Roman" pitchFamily="18" charset="0"/>
            </a:endParaRPr>
          </a:p>
          <a:p>
            <a:pPr algn="just">
              <a:buNone/>
            </a:pPr>
            <a:r>
              <a:rPr lang="mn-MN" dirty="0">
                <a:latin typeface="Times New Roman" panose="02020603050405020304" pitchFamily="18" charset="0"/>
                <a:ea typeface="Calibri" panose="020F0502020204030204" pitchFamily="34" charset="0"/>
                <a:cs typeface="Times New Roman" panose="02020603050405020304" pitchFamily="18" charset="0"/>
              </a:rPr>
              <a:t>		</a:t>
            </a:r>
          </a:p>
          <a:p>
            <a:pPr algn="just">
              <a:buNone/>
            </a:pPr>
            <a:r>
              <a:rPr lang="mn-MN"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6558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8077200" cy="5864352"/>
          </a:xfrm>
        </p:spPr>
        <p:txBody>
          <a:bodyPr>
            <a:normAutofit/>
          </a:bodyPr>
          <a:lstStyle/>
          <a:p>
            <a:pPr algn="just">
              <a:buNone/>
            </a:pPr>
            <a:r>
              <a:rPr lang="mn-MN" i="1"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mn-MN" sz="2400" dirty="0">
                <a:latin typeface="Times New Roman" panose="02020603050405020304" pitchFamily="18" charset="0"/>
                <a:ea typeface="Calibri" panose="020F0502020204030204" pitchFamily="34" charset="0"/>
                <a:cs typeface="Times New Roman" panose="02020603050405020304" pitchFamily="18" charset="0"/>
              </a:rPr>
              <a:t>Ө</a:t>
            </a:r>
            <a:r>
              <a:rPr lang="mn-MN" sz="2400" dirty="0">
                <a:effectLst/>
                <a:latin typeface="Times New Roman" panose="02020603050405020304" pitchFamily="18" charset="0"/>
                <a:ea typeface="Calibri" panose="020F0502020204030204" pitchFamily="34" charset="0"/>
                <a:cs typeface="Times New Roman" panose="02020603050405020304" pitchFamily="18" charset="0"/>
              </a:rPr>
              <a:t>нгөрсөн зууны дунд үеэс археологийн олдворт  хадгалагдаж буй нүүрстөрөгчийн нь шинжээр он цагийг нь тогтоодогтой их төстэй аргаар төрөл хэл аялгууны салсан он цагийг тогтоох саналыг үндэс болгосон судалгаа ч алтай хэлнүүд гарлынхаа хувьд төрөл биш гэдгийг батлахад чиглэгдэж байгааг та бид сайн мэдэх билээ.</a:t>
            </a:r>
            <a:r>
              <a:rPr lang="mn-MN" sz="2400" i="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buNone/>
            </a:pPr>
            <a:endParaRPr lang="mn-MN" dirty="0">
              <a:latin typeface="Times New Roman" panose="02020603050405020304" pitchFamily="18" charset="0"/>
              <a:ea typeface="Calibri" panose="020F0502020204030204" pitchFamily="34" charset="0"/>
              <a:cs typeface="Times New Roman" panose="02020603050405020304" pitchFamily="18" charset="0"/>
            </a:endParaRPr>
          </a:p>
          <a:p>
            <a:pPr algn="just">
              <a:buNone/>
            </a:pPr>
            <a:r>
              <a:rPr lang="mn-MN" i="1" dirty="0">
                <a:effectLst/>
                <a:latin typeface="Times New Roman" panose="02020603050405020304" pitchFamily="18" charset="0"/>
                <a:ea typeface="Calibri" panose="020F0502020204030204" pitchFamily="34" charset="0"/>
                <a:cs typeface="Times New Roman" panose="02020603050405020304" pitchFamily="18" charset="0"/>
              </a:rPr>
              <a:t>		“..алтай хэлний төрөл.эсэх тухай ярихад энэ аргыг зөвшөөрч боломгүй санагдана”гэж нэрт монголч эрдэмтэн</a:t>
            </a:r>
            <a:r>
              <a:rPr lang="mn-MN" dirty="0">
                <a:effectLst/>
                <a:latin typeface="Times New Roman" panose="02020603050405020304" pitchFamily="18" charset="0"/>
                <a:ea typeface="Calibri" panose="020F0502020204030204" pitchFamily="34" charset="0"/>
                <a:cs typeface="Times New Roman" panose="02020603050405020304" pitchFamily="18" charset="0"/>
              </a:rPr>
              <a:t> Л.Лигети онцлон тэмдэглэж байлаа.  </a:t>
            </a:r>
          </a:p>
          <a:p>
            <a:pPr algn="just">
              <a:buNone/>
            </a:pPr>
            <a:endParaRPr lang="en-S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67709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924800" cy="5864352"/>
          </a:xfrm>
        </p:spPr>
        <p:txBody>
          <a:bodyPr>
            <a:normAutofit/>
          </a:bodyPr>
          <a:lstStyle/>
          <a:p>
            <a:pPr algn="just">
              <a:buNone/>
            </a:pPr>
            <a:r>
              <a:rPr lang="mn-MN" sz="1800" i="1" dirty="0">
                <a:effectLst/>
                <a:latin typeface="Times New Roman" pitchFamily="18" charset="0"/>
                <a:ea typeface="Calibri" panose="020F0502020204030204" pitchFamily="34" charset="0"/>
                <a:cs typeface="Times New Roman" pitchFamily="18" charset="0"/>
              </a:rPr>
              <a:t>		</a:t>
            </a:r>
          </a:p>
          <a:p>
            <a:pPr algn="just">
              <a:buNone/>
            </a:pPr>
            <a:endParaRPr lang="mn-MN" sz="1800" i="1" dirty="0">
              <a:latin typeface="Times New Roman" pitchFamily="18" charset="0"/>
              <a:ea typeface="Calibri" panose="020F0502020204030204" pitchFamily="34" charset="0"/>
              <a:cs typeface="Times New Roman" pitchFamily="18" charset="0"/>
            </a:endParaRPr>
          </a:p>
          <a:p>
            <a:pPr algn="just">
              <a:buNone/>
            </a:pPr>
            <a:r>
              <a:rPr lang="mn-MN" sz="1800" i="1" dirty="0">
                <a:latin typeface="Times New Roman" pitchFamily="18" charset="0"/>
                <a:ea typeface="Calibri" panose="020F0502020204030204" pitchFamily="34" charset="0"/>
                <a:cs typeface="Times New Roman" pitchFamily="18" charset="0"/>
              </a:rPr>
              <a:t>		</a:t>
            </a:r>
            <a:r>
              <a:rPr lang="mn-MN" i="1" dirty="0">
                <a:effectLst/>
                <a:latin typeface="Times New Roman" panose="02020603050405020304" pitchFamily="18" charset="0"/>
                <a:ea typeface="Calibri" panose="020F0502020204030204" pitchFamily="34" charset="0"/>
              </a:rPr>
              <a:t>Сүүлийн үед монгол хэл шинжлэлд ихээхэн үүрэг гүйцэтгэж байгаа бүтэц хэл шинжлэлийнхний үзэж буйгаар бол хэл нь бүхэлдээ   шаталсан тогтолцоот бүтэц, түүний хэл зүй, үгийн сан нь ч цаашид салбарласан өөрийн гэсэн өвөрмөц бүтэц, тогтолцоотой гэж үздэг. Энэ үүднээс хэлний зүйн систем нь бүтээвэр, тэдгээрийн байрлал дээр үндэслэдэг монгол, түрэг хэлний хувьд хэл зүйн байгуулалд энэхүү тогтолцоо чухал байртай нь тодорхой юм.</a:t>
            </a:r>
            <a:endParaRPr lang="en-US" i="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9650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924800" cy="5864352"/>
          </a:xfrm>
        </p:spPr>
        <p:txBody>
          <a:bodyPr>
            <a:normAutofit/>
          </a:bodyPr>
          <a:lstStyle/>
          <a:p>
            <a:pPr algn="just">
              <a:buNone/>
            </a:pPr>
            <a:r>
              <a:rPr lang="mn-MN" sz="1800" i="1" dirty="0">
                <a:effectLst/>
                <a:latin typeface="Times New Roman" pitchFamily="18" charset="0"/>
                <a:ea typeface="Calibri" panose="020F0502020204030204" pitchFamily="34" charset="0"/>
                <a:cs typeface="Times New Roman" pitchFamily="18" charset="0"/>
              </a:rPr>
              <a:t>		</a:t>
            </a:r>
          </a:p>
          <a:p>
            <a:pPr algn="just">
              <a:buNone/>
            </a:pPr>
            <a:r>
              <a:rPr lang="mn-MN" sz="1800" i="1">
                <a:latin typeface="Times New Roman" pitchFamily="18" charset="0"/>
                <a:ea typeface="Calibri" panose="020F0502020204030204" pitchFamily="34" charset="0"/>
                <a:cs typeface="Times New Roman" pitchFamily="18" charset="0"/>
              </a:rPr>
              <a:t>		</a:t>
            </a:r>
            <a:r>
              <a:rPr lang="mn-MN" i="1">
                <a:effectLst/>
                <a:latin typeface="Times New Roman" pitchFamily="18" charset="0"/>
                <a:ea typeface="Calibri" panose="020F0502020204030204" pitchFamily="34" charset="0"/>
                <a:cs typeface="Times New Roman" pitchFamily="18" charset="0"/>
              </a:rPr>
              <a:t>А</a:t>
            </a:r>
            <a:r>
              <a:rPr lang="mn-MN" i="1">
                <a:effectLst/>
                <a:latin typeface="Times New Roman" panose="02020603050405020304" pitchFamily="18" charset="0"/>
                <a:ea typeface="Calibri" panose="020F0502020204030204" pitchFamily="34" charset="0"/>
              </a:rPr>
              <a:t>ливаа </a:t>
            </a:r>
            <a:r>
              <a:rPr lang="mn-MN" i="1" dirty="0">
                <a:effectLst/>
                <a:latin typeface="Times New Roman" panose="02020603050405020304" pitchFamily="18" charset="0"/>
                <a:ea typeface="Calibri" panose="020F0502020204030204" pitchFamily="34" charset="0"/>
              </a:rPr>
              <a:t>хэл нь өнгөрсөн үеийнхээ дэвшилтэт уламжлалыг хадгалж, тухайн үеийнхээ бодит байдлыг тусгахын зэрэгцээ ирээдүйн хөгжлийн үр хөврөлийг агуулж байдаг гэсэн нийтлэг зүй тогтлын үүднээс үзвэл хэл нь эвдрэхийн хамт  бүтэх, бүтэхийн хамт эвдэрч байдаг маш нарийн системтэй нийгмийн үзэгдэл болох билээ.</a:t>
            </a:r>
          </a:p>
          <a:p>
            <a:pPr indent="0" algn="just">
              <a:lnSpc>
                <a:spcPct val="107000"/>
              </a:lnSpc>
              <a:spcAft>
                <a:spcPts val="600"/>
              </a:spcAft>
              <a:buNone/>
            </a:pPr>
            <a:endParaRPr lang="mn-MN" i="1" dirty="0">
              <a:effectLst/>
              <a:latin typeface="Times New Roman" panose="02020603050405020304" pitchFamily="18" charset="0"/>
              <a:ea typeface="Calibri" panose="020F0502020204030204" pitchFamily="34" charset="0"/>
            </a:endParaRPr>
          </a:p>
          <a:p>
            <a:pPr indent="0" algn="just">
              <a:lnSpc>
                <a:spcPct val="107000"/>
              </a:lnSpc>
              <a:spcAft>
                <a:spcPts val="600"/>
              </a:spcAft>
              <a:buNone/>
            </a:pPr>
            <a:r>
              <a:rPr lang="mn-MN" dirty="0">
                <a:effectLst/>
                <a:latin typeface="Times New Roman" panose="02020603050405020304" pitchFamily="18" charset="0"/>
                <a:ea typeface="Calibri" panose="020F0502020204030204" pitchFamily="34" charset="0"/>
              </a:rPr>
              <a:t>	</a:t>
            </a:r>
            <a:r>
              <a:rPr lang="mn-MN" i="1" dirty="0">
                <a:effectLst/>
                <a:latin typeface="Times New Roman" panose="02020603050405020304" pitchFamily="18" charset="0"/>
                <a:ea typeface="Calibri" panose="020F0502020204030204" pitchFamily="34" charset="0"/>
              </a:rPr>
              <a:t>Гэхдээ энэ нь тухайн системийг бүрдүүлж буй тодорхой элэментэд илүү тод мэрэгдэж харин систем нь харьцангуй тогтвортой байдаг ажээ. </a:t>
            </a:r>
          </a:p>
          <a:p>
            <a:pPr indent="0" algn="just">
              <a:lnSpc>
                <a:spcPct val="107000"/>
              </a:lnSpc>
              <a:spcAft>
                <a:spcPts val="600"/>
              </a:spcAft>
              <a:buNone/>
            </a:pPr>
            <a:r>
              <a:rPr lang="mn-MN" sz="1800" dirty="0">
                <a:effectLst/>
                <a:latin typeface="Times New Roman" panose="02020603050405020304" pitchFamily="18" charset="0"/>
                <a:ea typeface="Calibri" panose="020F0502020204030204" pitchFamily="34" charset="0"/>
              </a:rPr>
              <a:t>	</a:t>
            </a:r>
            <a:endParaRPr lang="en-US" i="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04363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5384" y="228600"/>
            <a:ext cx="8077200" cy="5864352"/>
          </a:xfrm>
        </p:spPr>
        <p:txBody>
          <a:bodyPr>
            <a:normAutofit fontScale="92500"/>
          </a:bodyPr>
          <a:lstStyle/>
          <a:p>
            <a:pPr indent="0" algn="just">
              <a:lnSpc>
                <a:spcPct val="110000"/>
              </a:lnSpc>
              <a:spcBef>
                <a:spcPts val="0"/>
              </a:spcBef>
              <a:spcAft>
                <a:spcPts val="600"/>
              </a:spcAft>
              <a:buNone/>
            </a:pPr>
            <a:r>
              <a:rPr lang="mn-MN" sz="1800" i="1" dirty="0">
                <a:effectLst/>
                <a:latin typeface="Times New Roman" pitchFamily="18" charset="0"/>
                <a:ea typeface="Calibri" panose="020F0502020204030204" pitchFamily="34" charset="0"/>
                <a:cs typeface="Times New Roman" pitchFamily="18" charset="0"/>
              </a:rPr>
              <a:t>	</a:t>
            </a:r>
            <a:r>
              <a:rPr lang="mn-MN" sz="2100" dirty="0">
                <a:latin typeface="Times New Roman" panose="02020603050405020304" pitchFamily="18" charset="0"/>
                <a:ea typeface="Calibri" panose="020F0502020204030204" pitchFamily="34" charset="0"/>
                <a:cs typeface="Times New Roman" panose="02020603050405020304" pitchFamily="18" charset="0"/>
              </a:rPr>
              <a:t>Монгол түрэг </a:t>
            </a: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(үүнд, эртний түрэг, саяаны түрэг) хэлний тэмдэг нэр нь утга зүй, хэл зүйнхээ шинжээр: </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0000"/>
              </a:lnSpc>
              <a:spcBef>
                <a:spcPts val="0"/>
              </a:spcBef>
              <a:spcAft>
                <a:spcPts val="8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	а) жинхэнэ тэмдэг нэр</a:t>
            </a:r>
          </a:p>
          <a:p>
            <a:pPr indent="0" algn="just">
              <a:lnSpc>
                <a:spcPct val="110000"/>
              </a:lnSpc>
              <a:spcBef>
                <a:spcPts val="0"/>
              </a:spcBef>
              <a:spcAft>
                <a:spcPts val="8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	б)</a:t>
            </a:r>
            <a:r>
              <a:rPr lang="mn-MN" sz="2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хуурмаг тэмдэг нэр гэж ангилагдах бөгөөд тэмдэг нэрийн зэрэг нь: </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0000"/>
              </a:lnSpc>
              <a:spcBef>
                <a:spcPts val="0"/>
              </a:spcBef>
              <a:spcAft>
                <a:spcPts val="6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1. Тэмдэг нэрийн хийсвэр зэрэг, энэ нь дотроо:</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0" algn="just">
              <a:lnSpc>
                <a:spcPct val="110000"/>
              </a:lnSpc>
              <a:spcBef>
                <a:spcPts val="0"/>
              </a:spcBef>
              <a:spcAft>
                <a:spcPts val="8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	1.1. Үгийн утгыг бууруулан (сулруулан) тэмдэг нэрийн хийсвэр зэрэг илэрхийлэх,</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0" algn="just">
              <a:lnSpc>
                <a:spcPct val="110000"/>
              </a:lnSpc>
              <a:spcBef>
                <a:spcPts val="0"/>
              </a:spcBef>
              <a:spcAft>
                <a:spcPts val="6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	1.2. Тэмдэг нэрийн утгыг эрчимжүүлэн тэмдэг нэрийн хийсвэр зэрэг илэрхийлэх,</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0000"/>
              </a:lnSpc>
              <a:spcBef>
                <a:spcPts val="0"/>
              </a:spcBef>
              <a:spcAft>
                <a:spcPts val="6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2. Тэмдэг нэрийн тодорхой зэрэг нь дотроо:</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0" algn="just">
              <a:lnSpc>
                <a:spcPct val="110000"/>
              </a:lnSpc>
              <a:spcBef>
                <a:spcPts val="0"/>
              </a:spcBef>
              <a:spcAft>
                <a:spcPts val="8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	2.1. Тэмдэг нэрээр илэрч байгаа шинж тэмдэг харьцуулан буй зүйлийн тухайн шинж тэмдгээс илүү болохыг илэрхийлэх, </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0" algn="just">
              <a:lnSpc>
                <a:spcPct val="110000"/>
              </a:lnSpc>
              <a:spcBef>
                <a:spcPts val="0"/>
              </a:spcBef>
              <a:spcAft>
                <a:spcPts val="600"/>
              </a:spcAft>
              <a:buNone/>
            </a:pPr>
            <a:r>
              <a:rPr lang="mn-MN" sz="2100" dirty="0">
                <a:effectLst/>
                <a:latin typeface="Times New Roman" panose="02020603050405020304" pitchFamily="18" charset="0"/>
                <a:ea typeface="Calibri" panose="020F0502020204030204" pitchFamily="34" charset="0"/>
                <a:cs typeface="Times New Roman" panose="02020603050405020304" pitchFamily="18" charset="0"/>
              </a:rPr>
              <a:t>	2.2. Тэмдэг нэрээр илэрч байгаа шинж тэмдэг харьцуулж байгаа зүйлийн тухайн шинж тэмдэгтэй ойролцоо болохыг илэрхийлэх </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600"/>
              </a:spcAft>
              <a:buNone/>
            </a:pPr>
            <a:endParaRPr lang="en-US" i="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02315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391400" cy="5864352"/>
          </a:xfrm>
        </p:spPr>
        <p:txBody>
          <a:bodyPr>
            <a:normAutofit/>
          </a:bodyPr>
          <a:lstStyle/>
          <a:p>
            <a:pPr algn="just">
              <a:buNone/>
            </a:pPr>
            <a:r>
              <a:rPr lang="mn-MN" i="1" dirty="0">
                <a:latin typeface="Times New Roman" pitchFamily="18" charset="0"/>
                <a:cs typeface="Times New Roman" pitchFamily="18" charset="0"/>
              </a:rPr>
              <a:t>	</a:t>
            </a:r>
            <a:r>
              <a:rPr lang="en-US" i="1" dirty="0">
                <a:latin typeface="Times New Roman" pitchFamily="18" charset="0"/>
                <a:cs typeface="Times New Roman" pitchFamily="18" charset="0"/>
              </a:rPr>
              <a:t>	</a:t>
            </a:r>
            <a:endParaRPr lang="mn-MN" i="1" dirty="0">
              <a:latin typeface="Times New Roman" pitchFamily="18" charset="0"/>
              <a:cs typeface="Times New Roman" pitchFamily="18" charset="0"/>
            </a:endParaRPr>
          </a:p>
          <a:p>
            <a:pPr algn="just">
              <a:buNone/>
            </a:pPr>
            <a:endParaRPr lang="mn-MN" i="1" dirty="0">
              <a:latin typeface="Times New Roman" pitchFamily="18" charset="0"/>
              <a:ea typeface="Calibri" panose="020F0502020204030204" pitchFamily="34" charset="0"/>
              <a:cs typeface="Times New Roman" pitchFamily="18" charset="0"/>
            </a:endParaRPr>
          </a:p>
          <a:p>
            <a:pPr algn="just">
              <a:buNone/>
            </a:pPr>
            <a:endParaRPr lang="mn-MN" i="1" dirty="0">
              <a:latin typeface="Times New Roman" pitchFamily="18" charset="0"/>
              <a:ea typeface="Calibri" panose="020F0502020204030204" pitchFamily="34" charset="0"/>
              <a:cs typeface="Times New Roman" pitchFamily="18" charset="0"/>
            </a:endParaRPr>
          </a:p>
          <a:p>
            <a:pPr algn="just">
              <a:buNone/>
            </a:pPr>
            <a:endParaRPr lang="mn-MN" i="1" dirty="0">
              <a:latin typeface="Times New Roman" pitchFamily="18" charset="0"/>
              <a:ea typeface="Calibri" panose="020F0502020204030204" pitchFamily="34" charset="0"/>
              <a:cs typeface="Times New Roman" pitchFamily="18" charset="0"/>
            </a:endParaRPr>
          </a:p>
          <a:p>
            <a:pPr algn="just">
              <a:buNone/>
            </a:pPr>
            <a:r>
              <a:rPr lang="mn-MN" i="1" dirty="0">
                <a:latin typeface="Times New Roman" pitchFamily="18" charset="0"/>
                <a:ea typeface="Calibri" panose="020F0502020204030204" pitchFamily="34" charset="0"/>
                <a:cs typeface="Times New Roman" pitchFamily="18" charset="0"/>
              </a:rPr>
              <a:t>		М</a:t>
            </a:r>
            <a:r>
              <a:rPr lang="mn-MN" i="1" dirty="0">
                <a:effectLst/>
                <a:latin typeface="Times New Roman" panose="02020603050405020304" pitchFamily="18" charset="0"/>
                <a:ea typeface="Calibri" panose="020F0502020204030204" pitchFamily="34" charset="0"/>
              </a:rPr>
              <a:t>онгол хэл нь нэг ч горхи гадагш эх авч урсдаггүй, зөвхөн түүнд цутгаж байдаг мэтээр хэлний харилцан нөлөөллийн асуудлыг зөвхөн нэг талыг баримтлан тайлбарлах нь учир дутагдалтай гэдгийг онцлон тэмдэглэе. </a:t>
            </a:r>
            <a:endParaRPr lang="en-US" i="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84311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0"/>
            <a:ext cx="7467600" cy="1143000"/>
          </a:xfrm>
        </p:spPr>
        <p:txBody>
          <a:bodyPr/>
          <a:lstStyle/>
          <a:p>
            <a:r>
              <a:rPr lang="mn-MN" b="1" dirty="0">
                <a:solidFill>
                  <a:srgbClr val="002060"/>
                </a:solidFill>
              </a:rPr>
              <a:t>Анхааран сонссонд баярлалаа.</a:t>
            </a:r>
            <a:endParaRPr lang="en-US" b="1" dirty="0">
              <a:solidFill>
                <a:srgbClr val="002060"/>
              </a:solidFill>
            </a:endParaRPr>
          </a:p>
        </p:txBody>
      </p:sp>
      <p:sp>
        <p:nvSpPr>
          <p:cNvPr id="3" name="Slide Number Placeholder 2"/>
          <p:cNvSpPr>
            <a:spLocks noGrp="1"/>
          </p:cNvSpPr>
          <p:nvPr>
            <p:ph type="sldNum" sz="quarter" idx="15"/>
          </p:nvPr>
        </p:nvSpPr>
        <p:spPr/>
        <p:txBody>
          <a:bodyPr/>
          <a:lstStyle/>
          <a:p>
            <a:fld id="{B6F15528-21DE-4FAA-801E-634DDDAF4B2B}" type="slidenum">
              <a:rPr lang="en-US" smtClean="0"/>
              <a:pPr/>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2</a:t>
            </a:fld>
            <a:endParaRPr lang="en-US"/>
          </a:p>
        </p:txBody>
      </p:sp>
      <p:sp>
        <p:nvSpPr>
          <p:cNvPr id="5" name="Content Placeholder 2"/>
          <p:cNvSpPr>
            <a:spLocks noGrp="1"/>
          </p:cNvSpPr>
          <p:nvPr>
            <p:ph sz="quarter" idx="1"/>
          </p:nvPr>
        </p:nvSpPr>
        <p:spPr>
          <a:xfrm>
            <a:off x="685800" y="1219200"/>
            <a:ext cx="7467600" cy="4340352"/>
          </a:xfrm>
        </p:spPr>
        <p:txBody>
          <a:bodyPr>
            <a:normAutofit/>
          </a:bodyPr>
          <a:lstStyle/>
          <a:p>
            <a:pPr algn="just">
              <a:buNone/>
            </a:pPr>
            <a:r>
              <a:rPr lang="mn-MN"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p>
          <a:p>
            <a:pPr algn="just">
              <a:buNone/>
            </a:pPr>
            <a:endParaRPr lang="en-US" sz="2800" i="1" dirty="0">
              <a:latin typeface="Times New Roman" pitchFamily="18" charset="0"/>
              <a:cs typeface="Times New Roman" pitchFamily="18" charset="0"/>
            </a:endParaRPr>
          </a:p>
          <a:p>
            <a:pPr algn="just">
              <a:buNone/>
            </a:pP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Олон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төрлийн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үлэмжийн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их</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дурсгалыг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газрынхаа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гадарган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дээр</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хадгалж</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хөрснийхөө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гүнд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нууцалсан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ийм</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орон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өөр</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ер</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байдаг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болов</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уу</a:t>
            </a:r>
            <a:r>
              <a:rPr lang="mn-MN"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r">
              <a:buNone/>
            </a:pPr>
            <a:r>
              <a:rPr lang="en-US" sz="2800" i="1" dirty="0">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rPr>
              <a:t>(</a:t>
            </a:r>
            <a:r>
              <a:rPr lang="mn-MN" sz="2800" b="1" i="1" dirty="0">
                <a:solidFill>
                  <a:srgbClr val="002060"/>
                </a:solidFill>
                <a:latin typeface="Times New Roman" pitchFamily="18" charset="0"/>
                <a:cs typeface="Times New Roman" pitchFamily="18" charset="0"/>
              </a:rPr>
              <a:t>Козлов П.К</a:t>
            </a:r>
            <a:r>
              <a:rPr lang="en-US" sz="2800" b="1" i="1" dirty="0">
                <a:solidFill>
                  <a:srgbClr val="002060"/>
                </a:solidFill>
                <a:latin typeface="Times New Roman" pitchFamily="18" charset="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3</a:t>
            </a:fld>
            <a:endParaRPr lang="en-US"/>
          </a:p>
        </p:txBody>
      </p:sp>
      <p:sp>
        <p:nvSpPr>
          <p:cNvPr id="5" name="Content Placeholder 2"/>
          <p:cNvSpPr>
            <a:spLocks noGrp="1"/>
          </p:cNvSpPr>
          <p:nvPr>
            <p:ph sz="quarter" idx="1"/>
          </p:nvPr>
        </p:nvSpPr>
        <p:spPr>
          <a:xfrm>
            <a:off x="228600" y="1143000"/>
            <a:ext cx="5105400" cy="4572000"/>
          </a:xfrm>
        </p:spPr>
        <p:txBody>
          <a:bodyPr>
            <a:normAutofit fontScale="92500" lnSpcReduction="10000"/>
          </a:bodyPr>
          <a:lstStyle/>
          <a:p>
            <a:pPr>
              <a:buNone/>
            </a:pPr>
            <a:r>
              <a:rPr lang="en-US" i="1" dirty="0" err="1">
                <a:latin typeface="Times New Roman" pitchFamily="18" charset="0"/>
                <a:cs typeface="Times New Roman" pitchFamily="18" charset="0"/>
              </a:rPr>
              <a:t>эртний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түрэг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руни</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бичиг</a:t>
            </a:r>
            <a:endParaRPr lang="mn-MN" i="1"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mn-MN"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a:t>
            </a:r>
            <a:r>
              <a:rPr lang="en-US" dirty="0" err="1">
                <a:solidFill>
                  <a:srgbClr val="002060"/>
                </a:solidFill>
                <a:latin typeface="Times New Roman" pitchFamily="18" charset="0"/>
                <a:cs typeface="Times New Roman" pitchFamily="18" charset="0"/>
              </a:rPr>
              <a:t>Кононов</a:t>
            </a:r>
            <a:r>
              <a:rPr lang="en-US" dirty="0">
                <a:solidFill>
                  <a:srgbClr val="002060"/>
                </a:solidFill>
                <a:latin typeface="Times New Roman" pitchFamily="18" charset="0"/>
                <a:cs typeface="Times New Roman" pitchFamily="18" charset="0"/>
              </a:rPr>
              <a:t> А.Н., 1980), </a:t>
            </a:r>
            <a:endParaRPr lang="mn-MN" dirty="0">
              <a:solidFill>
                <a:srgbClr val="002060"/>
              </a:solidFill>
              <a:latin typeface="Times New Roman" pitchFamily="18" charset="0"/>
              <a:cs typeface="Times New Roman" pitchFamily="18" charset="0"/>
            </a:endParaRPr>
          </a:p>
          <a:p>
            <a:pPr>
              <a:buNone/>
            </a:pPr>
            <a:r>
              <a:rPr lang="en-US" i="1" dirty="0" err="1">
                <a:latin typeface="Times New Roman" pitchFamily="18" charset="0"/>
                <a:cs typeface="Times New Roman" pitchFamily="18" charset="0"/>
              </a:rPr>
              <a:t>эртний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түрэг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бичиг</a:t>
            </a:r>
            <a:r>
              <a:rPr lang="en-US" dirty="0">
                <a:latin typeface="Times New Roman" pitchFamily="18" charset="0"/>
                <a:cs typeface="Times New Roman" pitchFamily="18" charset="0"/>
              </a:rPr>
              <a:t>  </a:t>
            </a:r>
            <a:endParaRPr lang="mn-MN" dirty="0">
              <a:latin typeface="Times New Roman" pitchFamily="18" charset="0"/>
              <a:cs typeface="Times New Roman" pitchFamily="18" charset="0"/>
            </a:endParaRPr>
          </a:p>
          <a:p>
            <a:pPr>
              <a:buNone/>
            </a:pPr>
            <a:r>
              <a:rPr lang="mn-MN" dirty="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a:t>
            </a:r>
            <a:r>
              <a:rPr lang="en-US" dirty="0" err="1">
                <a:solidFill>
                  <a:srgbClr val="002060"/>
                </a:solidFill>
                <a:latin typeface="Times New Roman" pitchFamily="18" charset="0"/>
                <a:cs typeface="Times New Roman" pitchFamily="18" charset="0"/>
              </a:rPr>
              <a:t>Малов</a:t>
            </a:r>
            <a:r>
              <a:rPr lang="en-US" dirty="0">
                <a:solidFill>
                  <a:srgbClr val="002060"/>
                </a:solidFill>
                <a:latin typeface="Times New Roman" pitchFamily="18" charset="0"/>
                <a:cs typeface="Times New Roman" pitchFamily="18" charset="0"/>
              </a:rPr>
              <a:t> Е.С., 1952</a:t>
            </a:r>
            <a:r>
              <a:rPr lang="en-US" dirty="0">
                <a:latin typeface="Times New Roman" pitchFamily="18" charset="0"/>
                <a:cs typeface="Times New Roman" pitchFamily="18" charset="0"/>
              </a:rPr>
              <a:t>), </a:t>
            </a:r>
            <a:endParaRPr lang="mn-MN" dirty="0">
              <a:latin typeface="Times New Roman" pitchFamily="18" charset="0"/>
              <a:cs typeface="Times New Roman" pitchFamily="18" charset="0"/>
            </a:endParaRPr>
          </a:p>
          <a:p>
            <a:pPr>
              <a:buNone/>
            </a:pPr>
            <a:r>
              <a:rPr lang="en-US" i="1" dirty="0" err="1">
                <a:latin typeface="Times New Roman" pitchFamily="18" charset="0"/>
                <a:cs typeface="Times New Roman" pitchFamily="18" charset="0"/>
              </a:rPr>
              <a:t>Орхоны</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түрэг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бичээс</a:t>
            </a:r>
            <a:r>
              <a:rPr lang="en-US" dirty="0">
                <a:latin typeface="Times New Roman" pitchFamily="18" charset="0"/>
                <a:cs typeface="Times New Roman" pitchFamily="18" charset="0"/>
              </a:rPr>
              <a:t> </a:t>
            </a:r>
            <a:endParaRPr lang="mn-MN" dirty="0">
              <a:latin typeface="Times New Roman" pitchFamily="18" charset="0"/>
              <a:cs typeface="Times New Roman" pitchFamily="18" charset="0"/>
            </a:endParaRPr>
          </a:p>
          <a:p>
            <a:pPr>
              <a:buNone/>
            </a:pPr>
            <a:r>
              <a:rPr lang="mn-MN" dirty="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a:t>
            </a:r>
            <a:r>
              <a:rPr lang="en-US" dirty="0" err="1">
                <a:solidFill>
                  <a:srgbClr val="002060"/>
                </a:solidFill>
                <a:latin typeface="Times New Roman" pitchFamily="18" charset="0"/>
                <a:cs typeface="Times New Roman" pitchFamily="18" charset="0"/>
              </a:rPr>
              <a:t>Шинэхүү</a:t>
            </a:r>
            <a:r>
              <a:rPr lang="en-US" dirty="0">
                <a:solidFill>
                  <a:srgbClr val="002060"/>
                </a:solidFill>
                <a:latin typeface="Times New Roman" pitchFamily="18" charset="0"/>
                <a:cs typeface="Times New Roman" pitchFamily="18" charset="0"/>
              </a:rPr>
              <a:t> М., 1975, х.29), </a:t>
            </a:r>
            <a:endParaRPr lang="mn-MN" dirty="0">
              <a:solidFill>
                <a:srgbClr val="002060"/>
              </a:solidFill>
              <a:latin typeface="Times New Roman" pitchFamily="18" charset="0"/>
              <a:cs typeface="Times New Roman" pitchFamily="18" charset="0"/>
            </a:endParaRPr>
          </a:p>
          <a:p>
            <a:pPr>
              <a:buNone/>
            </a:pPr>
            <a:r>
              <a:rPr lang="en-US" i="1" dirty="0" err="1">
                <a:latin typeface="Times New Roman" pitchFamily="18" charset="0"/>
                <a:cs typeface="Times New Roman" pitchFamily="18" charset="0"/>
              </a:rPr>
              <a:t>түрэг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бичээс</a:t>
            </a:r>
            <a:r>
              <a:rPr lang="en-US" dirty="0">
                <a:latin typeface="Times New Roman" pitchFamily="18" charset="0"/>
                <a:cs typeface="Times New Roman" pitchFamily="18" charset="0"/>
              </a:rPr>
              <a:t> </a:t>
            </a:r>
            <a:r>
              <a:rPr lang="mn-MN"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a:t>
            </a:r>
            <a:r>
              <a:rPr lang="en-US" dirty="0" err="1">
                <a:solidFill>
                  <a:srgbClr val="002060"/>
                </a:solidFill>
                <a:latin typeface="Times New Roman" pitchFamily="18" charset="0"/>
                <a:cs typeface="Times New Roman" pitchFamily="18" charset="0"/>
              </a:rPr>
              <a:t>Лувсандэндэв</a:t>
            </a:r>
            <a:r>
              <a:rPr lang="en-US" dirty="0">
                <a:solidFill>
                  <a:srgbClr val="002060"/>
                </a:solidFill>
                <a:latin typeface="Times New Roman" pitchFamily="18" charset="0"/>
                <a:cs typeface="Times New Roman" pitchFamily="18" charset="0"/>
              </a:rPr>
              <a:t> А., 1959, </a:t>
            </a:r>
            <a:r>
              <a:rPr lang="mn-MN" dirty="0">
                <a:solidFill>
                  <a:srgbClr val="002060"/>
                </a:solidFill>
                <a:latin typeface="Times New Roman" pitchFamily="18" charset="0"/>
                <a:cs typeface="Times New Roman" pitchFamily="18" charset="0"/>
              </a:rPr>
              <a:t>	</a:t>
            </a:r>
            <a:r>
              <a:rPr lang="mn-MN" dirty="0">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Базылхан</a:t>
            </a:r>
            <a:r>
              <a:rPr lang="en-US" dirty="0">
                <a:solidFill>
                  <a:srgbClr val="002060"/>
                </a:solidFill>
                <a:latin typeface="Times New Roman" pitchFamily="18" charset="0"/>
                <a:cs typeface="Times New Roman" pitchFamily="18" charset="0"/>
              </a:rPr>
              <a:t> Б., 1964, </a:t>
            </a:r>
            <a:r>
              <a:rPr lang="mn-MN"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Шинэхүү</a:t>
            </a:r>
            <a:r>
              <a:rPr lang="en-US" dirty="0">
                <a:solidFill>
                  <a:srgbClr val="002060"/>
                </a:solidFill>
                <a:latin typeface="Times New Roman" pitchFamily="18" charset="0"/>
                <a:cs typeface="Times New Roman" pitchFamily="18" charset="0"/>
              </a:rPr>
              <a:t> М., 1972), </a:t>
            </a:r>
            <a:endParaRPr lang="mn-MN" dirty="0">
              <a:solidFill>
                <a:srgbClr val="002060"/>
              </a:solidFill>
              <a:latin typeface="Times New Roman" pitchFamily="18" charset="0"/>
              <a:cs typeface="Times New Roman" pitchFamily="18" charset="0"/>
            </a:endParaRPr>
          </a:p>
          <a:p>
            <a:pPr>
              <a:buNone/>
            </a:pPr>
            <a:r>
              <a:rPr lang="en-US" i="1" dirty="0" err="1">
                <a:latin typeface="Times New Roman" pitchFamily="18" charset="0"/>
                <a:cs typeface="Times New Roman" pitchFamily="18" charset="0"/>
              </a:rPr>
              <a:t>Орхон-Сэлэнгийн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руни</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бичиг</a:t>
            </a:r>
            <a:r>
              <a:rPr lang="en-US" dirty="0">
                <a:latin typeface="Times New Roman" pitchFamily="18" charset="0"/>
                <a:cs typeface="Times New Roman" pitchFamily="18" charset="0"/>
              </a:rPr>
              <a:t> </a:t>
            </a:r>
            <a:endParaRPr lang="mn-MN" dirty="0">
              <a:latin typeface="Times New Roman" pitchFamily="18" charset="0"/>
              <a:cs typeface="Times New Roman" pitchFamily="18" charset="0"/>
            </a:endParaRPr>
          </a:p>
          <a:p>
            <a:pPr>
              <a:buNone/>
            </a:pPr>
            <a:r>
              <a:rPr lang="mn-MN"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a:t>
            </a:r>
            <a:r>
              <a:rPr lang="en-US" dirty="0" err="1">
                <a:solidFill>
                  <a:srgbClr val="002060"/>
                </a:solidFill>
                <a:latin typeface="Times New Roman" pitchFamily="18" charset="0"/>
                <a:cs typeface="Times New Roman" pitchFamily="18" charset="0"/>
              </a:rPr>
              <a:t>Шинэхүү</a:t>
            </a:r>
            <a:r>
              <a:rPr lang="en-US" dirty="0">
                <a:solidFill>
                  <a:srgbClr val="002060"/>
                </a:solidFill>
                <a:latin typeface="Times New Roman" pitchFamily="18" charset="0"/>
                <a:cs typeface="Times New Roman" pitchFamily="18" charset="0"/>
              </a:rPr>
              <a:t> М., 1980) </a:t>
            </a:r>
          </a:p>
          <a:p>
            <a:pPr>
              <a:buNone/>
            </a:pPr>
            <a:r>
              <a:rPr lang="mn-MN" b="1" i="1" dirty="0">
                <a:solidFill>
                  <a:srgbClr val="002060"/>
                </a:solidFill>
                <a:latin typeface="Times New Roman" pitchFamily="18" charset="0"/>
                <a:cs typeface="Times New Roman" pitchFamily="18" charset="0"/>
              </a:rPr>
              <a:t>ОРХОН БИЧИГ</a:t>
            </a:r>
            <a:endParaRPr lang="en-US" b="1" dirty="0">
              <a:solidFill>
                <a:srgbClr val="002060"/>
              </a:solidFill>
              <a:latin typeface="Times New Roman" pitchFamily="18" charset="0"/>
              <a:cs typeface="Times New Roman" pitchFamily="18" charset="0"/>
            </a:endParaRPr>
          </a:p>
        </p:txBody>
      </p:sp>
      <p:pic>
        <p:nvPicPr>
          <p:cNvPr id="63490" name="Picture 2" descr="D:\Kitap_202009181442301165427.jpg"/>
          <p:cNvPicPr>
            <a:picLocks noChangeAspect="1" noChangeArrowheads="1"/>
          </p:cNvPicPr>
          <p:nvPr/>
        </p:nvPicPr>
        <p:blipFill>
          <a:blip r:embed="rId2"/>
          <a:srcRect/>
          <a:stretch>
            <a:fillRect/>
          </a:stretch>
        </p:blipFill>
        <p:spPr bwMode="auto">
          <a:xfrm>
            <a:off x="5334000" y="914400"/>
            <a:ext cx="3276600" cy="50006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Enkhbadrah\Pictures\road_map.jpg"/>
          <p:cNvPicPr>
            <a:picLocks noGrp="1" noChangeAspect="1" noChangeArrowheads="1"/>
          </p:cNvPicPr>
          <p:nvPr>
            <p:ph sz="quarter" idx="1"/>
          </p:nvPr>
        </p:nvPicPr>
        <p:blipFill>
          <a:blip r:embed="rId2"/>
          <a:srcRect/>
          <a:stretch>
            <a:fillRect/>
          </a:stretch>
        </p:blipFill>
        <p:spPr bwMode="auto">
          <a:xfrm>
            <a:off x="685800" y="533400"/>
            <a:ext cx="7467600" cy="3803809"/>
          </a:xfrm>
          <a:prstGeom prst="rect">
            <a:avLst/>
          </a:prstGeom>
          <a:noFill/>
        </p:spPr>
      </p:pic>
      <p:sp>
        <p:nvSpPr>
          <p:cNvPr id="5" name="TextBox 4"/>
          <p:cNvSpPr txBox="1"/>
          <p:nvPr/>
        </p:nvSpPr>
        <p:spPr>
          <a:xfrm>
            <a:off x="2667000" y="4876800"/>
            <a:ext cx="5715000" cy="707886"/>
          </a:xfrm>
          <a:prstGeom prst="rect">
            <a:avLst/>
          </a:prstGeom>
          <a:noFill/>
        </p:spPr>
        <p:txBody>
          <a:bodyPr wrap="square" rtlCol="0">
            <a:spAutoFit/>
          </a:bodyPr>
          <a:lstStyle/>
          <a:p>
            <a:r>
              <a:rPr lang="mn-MN" sz="2000" dirty="0">
                <a:latin typeface="Times New Roman" pitchFamily="18" charset="0"/>
                <a:cs typeface="Times New Roman" pitchFamily="18" charset="0"/>
              </a:rPr>
              <a:t>Монгол улсын нутаг дэвсгэрт 64 газраас нийт 13</a:t>
            </a:r>
            <a:r>
              <a:rPr lang="en-US" sz="2000" dirty="0">
                <a:latin typeface="Times New Roman" pitchFamily="18" charset="0"/>
                <a:cs typeface="Times New Roman" pitchFamily="18" charset="0"/>
              </a:rPr>
              <a:t>2</a:t>
            </a:r>
            <a:r>
              <a:rPr lang="mn-MN" sz="2000" dirty="0">
                <a:latin typeface="Times New Roman" pitchFamily="18" charset="0"/>
                <a:cs typeface="Times New Roman" pitchFamily="18" charset="0"/>
              </a:rPr>
              <a:t> орхон бичгийн дурсгалыг олж илрүүлээд байна. </a:t>
            </a:r>
            <a:endParaRPr lang="en-US" sz="2000" dirty="0">
              <a:latin typeface="Times New Roman" pitchFamily="18" charset="0"/>
              <a:cs typeface="Times New Roman" pitchFamily="18" charset="0"/>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934200" cy="944562"/>
          </a:xfrm>
        </p:spPr>
        <p:txBody>
          <a:bodyPr>
            <a:normAutofit/>
          </a:bodyPr>
          <a:lstStyle/>
          <a:p>
            <a:pPr algn="ctr"/>
            <a:r>
              <a:rPr lang="mn-MN" sz="2200" dirty="0">
                <a:solidFill>
                  <a:schemeClr val="tx1"/>
                </a:solidFill>
                <a:latin typeface="Times New Roman" pitchFamily="18" charset="0"/>
                <a:cs typeface="Times New Roman" pitchFamily="18" charset="0"/>
              </a:rPr>
              <a:t>Билгэ хааны</a:t>
            </a:r>
            <a:r>
              <a:rPr lang="en-US" sz="2200" dirty="0">
                <a:solidFill>
                  <a:schemeClr val="tx1"/>
                </a:solidFill>
                <a:latin typeface="Times New Roman" pitchFamily="18" charset="0"/>
                <a:cs typeface="Times New Roman" pitchFamily="18" charset="0"/>
              </a:rPr>
              <a:t> </a:t>
            </a:r>
            <a:r>
              <a:rPr lang="mn-MN" sz="2200" dirty="0">
                <a:solidFill>
                  <a:schemeClr val="tx1"/>
                </a:solidFill>
                <a:latin typeface="Times New Roman" pitchFamily="18" charset="0"/>
                <a:cs typeface="Times New Roman" pitchFamily="18" charset="0"/>
              </a:rPr>
              <a:t>дүү, цэргийн жанжин Күлтегинд зориулсан гэрэлт хөшөө</a:t>
            </a:r>
            <a:endParaRPr lang="en-US" sz="2200" dirty="0"/>
          </a:p>
        </p:txBody>
      </p:sp>
      <p:pic>
        <p:nvPicPr>
          <p:cNvPr id="3074" name="Picture 2" descr="C:\Users\Enkhbadrah\Desktop\Orhon bichgiin dursgaluud\Copy of P1010319.JPG"/>
          <p:cNvPicPr>
            <a:picLocks noChangeAspect="1" noChangeArrowheads="1"/>
          </p:cNvPicPr>
          <p:nvPr/>
        </p:nvPicPr>
        <p:blipFill>
          <a:blip r:embed="rId2" cstate="print"/>
          <a:srcRect l="20822" r="9139"/>
          <a:stretch>
            <a:fillRect/>
          </a:stretch>
        </p:blipFill>
        <p:spPr bwMode="auto">
          <a:xfrm>
            <a:off x="3429000" y="1295400"/>
            <a:ext cx="2992902" cy="5257800"/>
          </a:xfrm>
          <a:prstGeom prst="rect">
            <a:avLst/>
          </a:prstGeom>
          <a:noFill/>
        </p:spPr>
      </p:pic>
      <p:pic>
        <p:nvPicPr>
          <p:cNvPr id="3075" name="Picture 3" descr="C:\Users\Enkhbadrah\Desktop\Orhon bichgiin dursgaluud\5.JPG"/>
          <p:cNvPicPr>
            <a:picLocks noChangeAspect="1" noChangeArrowheads="1"/>
          </p:cNvPicPr>
          <p:nvPr/>
        </p:nvPicPr>
        <p:blipFill>
          <a:blip r:embed="rId3" cstate="print"/>
          <a:srcRect l="10243" r="9863"/>
          <a:stretch>
            <a:fillRect/>
          </a:stretch>
        </p:blipFill>
        <p:spPr bwMode="auto">
          <a:xfrm>
            <a:off x="304800" y="1295400"/>
            <a:ext cx="2971800" cy="5257800"/>
          </a:xfrm>
          <a:prstGeom prst="rect">
            <a:avLst/>
          </a:prstGeom>
          <a:noFill/>
        </p:spPr>
      </p:pic>
      <p:sp>
        <p:nvSpPr>
          <p:cNvPr id="6" name="TextBox 5"/>
          <p:cNvSpPr txBox="1"/>
          <p:nvPr/>
        </p:nvSpPr>
        <p:spPr>
          <a:xfrm>
            <a:off x="6629400" y="5486400"/>
            <a:ext cx="1905000" cy="923330"/>
          </a:xfrm>
          <a:prstGeom prst="rect">
            <a:avLst/>
          </a:prstGeom>
          <a:noFill/>
        </p:spPr>
        <p:txBody>
          <a:bodyPr wrap="square" rtlCol="0">
            <a:spAutoFit/>
          </a:bodyPr>
          <a:lstStyle/>
          <a:p>
            <a:r>
              <a:rPr lang="mn-MN" b="1" i="1" dirty="0">
                <a:solidFill>
                  <a:srgbClr val="002060"/>
                </a:solidFill>
              </a:rPr>
              <a:t>Архангай аймгийн Хашаат сум</a:t>
            </a:r>
            <a:endParaRPr lang="en-US" b="1" i="1" dirty="0">
              <a:solidFill>
                <a:srgbClr val="002060"/>
              </a:solidFill>
            </a:endParaRPr>
          </a:p>
        </p:txBody>
      </p:sp>
      <p:sp>
        <p:nvSpPr>
          <p:cNvPr id="7" name="Slide Number Placeholder 6"/>
          <p:cNvSpPr>
            <a:spLocks noGrp="1"/>
          </p:cNvSpPr>
          <p:nvPr>
            <p:ph type="sldNum" sz="quarter" idx="15"/>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normAutofit/>
          </a:bodyPr>
          <a:lstStyle/>
          <a:p>
            <a:pPr algn="ctr"/>
            <a:r>
              <a:rPr lang="mn-MN" sz="2200" dirty="0">
                <a:solidFill>
                  <a:schemeClr val="tx1"/>
                </a:solidFill>
                <a:latin typeface="Times New Roman" pitchFamily="18" charset="0"/>
                <a:cs typeface="Times New Roman" pitchFamily="18" charset="0"/>
              </a:rPr>
              <a:t>Түрэг улсын гурван хаанд зөвлөгч байсан мэргэн тоньюкукт зориулсан гэрэлт хөшөө</a:t>
            </a:r>
            <a:endParaRPr lang="en-US" sz="2200" dirty="0">
              <a:solidFill>
                <a:schemeClr val="tx1"/>
              </a:solidFill>
              <a:latin typeface="Times New Roman" pitchFamily="18" charset="0"/>
              <a:cs typeface="Times New Roman" pitchFamily="18" charset="0"/>
            </a:endParaRPr>
          </a:p>
        </p:txBody>
      </p:sp>
      <p:pic>
        <p:nvPicPr>
          <p:cNvPr id="2053" name="Picture 5" descr="D:\L.Bold bagshtai holbogdoh materialuud\Hardand baisan materialuud\bichigiin dursgal\tonyuquq\tonyuquq (299).JPG"/>
          <p:cNvPicPr>
            <a:picLocks noChangeAspect="1" noChangeArrowheads="1"/>
          </p:cNvPicPr>
          <p:nvPr/>
        </p:nvPicPr>
        <p:blipFill>
          <a:blip r:embed="rId2" cstate="print"/>
          <a:srcRect/>
          <a:stretch>
            <a:fillRect/>
          </a:stretch>
        </p:blipFill>
        <p:spPr bwMode="auto">
          <a:xfrm>
            <a:off x="609600" y="1219200"/>
            <a:ext cx="4000500" cy="5334000"/>
          </a:xfrm>
          <a:prstGeom prst="rect">
            <a:avLst/>
          </a:prstGeom>
          <a:noFill/>
        </p:spPr>
      </p:pic>
      <p:sp>
        <p:nvSpPr>
          <p:cNvPr id="8" name="TextBox 7"/>
          <p:cNvSpPr txBox="1"/>
          <p:nvPr/>
        </p:nvSpPr>
        <p:spPr>
          <a:xfrm>
            <a:off x="5029200" y="5943600"/>
            <a:ext cx="2971800" cy="369332"/>
          </a:xfrm>
          <a:prstGeom prst="rect">
            <a:avLst/>
          </a:prstGeom>
          <a:noFill/>
        </p:spPr>
        <p:txBody>
          <a:bodyPr wrap="square" rtlCol="0">
            <a:spAutoFit/>
          </a:bodyPr>
          <a:lstStyle/>
          <a:p>
            <a:r>
              <a:rPr lang="mn-MN" b="1" i="1" dirty="0">
                <a:solidFill>
                  <a:srgbClr val="002060"/>
                </a:solidFill>
              </a:rPr>
              <a:t>Төв аймгийн Баян сум</a:t>
            </a:r>
            <a:endParaRPr lang="en-US" b="1" i="1" dirty="0">
              <a:solidFill>
                <a:srgbClr val="002060"/>
              </a:solidFill>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868362"/>
          </a:xfrm>
        </p:spPr>
        <p:txBody>
          <a:bodyPr>
            <a:noAutofit/>
          </a:bodyPr>
          <a:lstStyle/>
          <a:p>
            <a:pPr algn="ctr"/>
            <a:r>
              <a:rPr lang="mn-MN" sz="2200" dirty="0">
                <a:solidFill>
                  <a:schemeClr val="tx1"/>
                </a:solidFill>
                <a:latin typeface="Times New Roman" pitchFamily="18" charset="0"/>
                <a:cs typeface="Times New Roman" pitchFamily="18" charset="0"/>
              </a:rPr>
              <a:t>Түрэг улсын хаан Билгэ буюу Цэцэн хаан гэж алдаршсан Могилянд зориулсан гэрэлт хөшөө</a:t>
            </a:r>
            <a:endParaRPr lang="en-US" sz="2200" dirty="0"/>
          </a:p>
        </p:txBody>
      </p:sp>
      <p:pic>
        <p:nvPicPr>
          <p:cNvPr id="9218" name="Picture 2" descr="D:\L.Bold bagshtai holbogdoh materialuud\Hardand baisan materialuud\bichigiin dursgal\kultigin- bilge\kultiginn\P1010204.JPG"/>
          <p:cNvPicPr>
            <a:picLocks noChangeAspect="1" noChangeArrowheads="1"/>
          </p:cNvPicPr>
          <p:nvPr/>
        </p:nvPicPr>
        <p:blipFill>
          <a:blip r:embed="rId2" cstate="print"/>
          <a:srcRect/>
          <a:stretch>
            <a:fillRect/>
          </a:stretch>
        </p:blipFill>
        <p:spPr bwMode="auto">
          <a:xfrm>
            <a:off x="838200" y="1219200"/>
            <a:ext cx="4000500" cy="5334000"/>
          </a:xfrm>
          <a:prstGeom prst="rect">
            <a:avLst/>
          </a:prstGeom>
          <a:noFill/>
        </p:spPr>
      </p:pic>
      <p:sp>
        <p:nvSpPr>
          <p:cNvPr id="5" name="TextBox 4"/>
          <p:cNvSpPr txBox="1"/>
          <p:nvPr/>
        </p:nvSpPr>
        <p:spPr>
          <a:xfrm>
            <a:off x="5562600" y="5715000"/>
            <a:ext cx="2590800" cy="646331"/>
          </a:xfrm>
          <a:prstGeom prst="rect">
            <a:avLst/>
          </a:prstGeom>
          <a:noFill/>
        </p:spPr>
        <p:txBody>
          <a:bodyPr wrap="square" rtlCol="0">
            <a:spAutoFit/>
          </a:bodyPr>
          <a:lstStyle/>
          <a:p>
            <a:r>
              <a:rPr lang="mn-MN" b="1" i="1" dirty="0">
                <a:solidFill>
                  <a:srgbClr val="002060"/>
                </a:solidFill>
              </a:rPr>
              <a:t>Архангай аймгийн Хашаат сум</a:t>
            </a:r>
            <a:endParaRPr lang="en-US" b="1" i="1" dirty="0">
              <a:solidFill>
                <a:srgbClr val="002060"/>
              </a:solidFill>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pPr algn="ctr"/>
            <a:r>
              <a:rPr lang="mn-MN" sz="2200" dirty="0">
                <a:solidFill>
                  <a:schemeClr val="tx1"/>
                </a:solidFill>
                <a:latin typeface="Times New Roman" pitchFamily="18" charset="0"/>
                <a:cs typeface="Times New Roman" pitchFamily="18" charset="0"/>
              </a:rPr>
              <a:t>Уйгар улсын эхний хаан Пелогийн хүү Моюн-Чурт зориулсан гэрэлт хөшөө</a:t>
            </a:r>
            <a:endParaRPr lang="en-US" sz="2200" dirty="0">
              <a:solidFill>
                <a:schemeClr val="tx1"/>
              </a:solidFill>
              <a:latin typeface="Times New Roman" pitchFamily="18" charset="0"/>
              <a:cs typeface="Times New Roman" pitchFamily="18" charset="0"/>
            </a:endParaRPr>
          </a:p>
        </p:txBody>
      </p:sp>
      <p:pic>
        <p:nvPicPr>
          <p:cNvPr id="7171" name="Picture 3" descr="D:\L.Bold bagshtai holbogdoh materialuud\Hardand baisan materialuud\bichigiin dursgal\Moyunchur\moyunchur (54).JPG"/>
          <p:cNvPicPr>
            <a:picLocks noChangeAspect="1" noChangeArrowheads="1"/>
          </p:cNvPicPr>
          <p:nvPr/>
        </p:nvPicPr>
        <p:blipFill>
          <a:blip r:embed="rId2" cstate="print"/>
          <a:srcRect l="19324"/>
          <a:stretch>
            <a:fillRect/>
          </a:stretch>
        </p:blipFill>
        <p:spPr bwMode="auto">
          <a:xfrm>
            <a:off x="304800" y="1143000"/>
            <a:ext cx="3181350" cy="5257800"/>
          </a:xfrm>
          <a:prstGeom prst="rect">
            <a:avLst/>
          </a:prstGeom>
          <a:noFill/>
        </p:spPr>
      </p:pic>
      <p:pic>
        <p:nvPicPr>
          <p:cNvPr id="7172" name="Picture 4" descr="D:\L.Bold bagshtai holbogdoh materialuud\Hardand baisan materialuud\bichigiin dursgal\Moyunchur\moyunchur (61).JPG"/>
          <p:cNvPicPr>
            <a:picLocks noChangeAspect="1" noChangeArrowheads="1"/>
          </p:cNvPicPr>
          <p:nvPr/>
        </p:nvPicPr>
        <p:blipFill>
          <a:blip r:embed="rId3" cstate="print"/>
          <a:srcRect t="10432" b="16133"/>
          <a:stretch>
            <a:fillRect/>
          </a:stretch>
        </p:blipFill>
        <p:spPr bwMode="auto">
          <a:xfrm>
            <a:off x="3733800" y="4038600"/>
            <a:ext cx="4724400" cy="2514600"/>
          </a:xfrm>
          <a:prstGeom prst="rect">
            <a:avLst/>
          </a:prstGeom>
          <a:noFill/>
        </p:spPr>
      </p:pic>
      <p:pic>
        <p:nvPicPr>
          <p:cNvPr id="7173" name="Picture 5" descr="D:\L.Bold bagshtai holbogdoh materialuud\Hardand baisan materialuud\bichigiin dursgal\Moyunchur\moyunchur (113).JPG"/>
          <p:cNvPicPr>
            <a:picLocks noChangeAspect="1" noChangeArrowheads="1"/>
          </p:cNvPicPr>
          <p:nvPr/>
        </p:nvPicPr>
        <p:blipFill>
          <a:blip r:embed="rId4" cstate="print"/>
          <a:srcRect t="3663" r="4004" b="20017"/>
          <a:stretch>
            <a:fillRect/>
          </a:stretch>
        </p:blipFill>
        <p:spPr bwMode="auto">
          <a:xfrm>
            <a:off x="3733800" y="1066800"/>
            <a:ext cx="4724400" cy="2817017"/>
          </a:xfrm>
          <a:prstGeom prst="rect">
            <a:avLst/>
          </a:prstGeom>
          <a:noFill/>
        </p:spPr>
      </p:pic>
      <p:sp>
        <p:nvSpPr>
          <p:cNvPr id="6" name="Slide Number Placeholder 5"/>
          <p:cNvSpPr>
            <a:spLocks noGrp="1"/>
          </p:cNvSpPr>
          <p:nvPr>
            <p:ph type="sldNum" sz="quarter" idx="15"/>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8077200" cy="5864352"/>
          </a:xfrm>
        </p:spPr>
        <p:txBody>
          <a:bodyPr>
            <a:normAutofit/>
          </a:bodyPr>
          <a:lstStyle/>
          <a:p>
            <a:pPr>
              <a:buNone/>
            </a:pPr>
            <a:r>
              <a:rPr lang="mn-MN" i="1"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mn-MN" i="1" dirty="0" err="1">
                <a:latin typeface="Times New Roman" pitchFamily="18" charset="0"/>
                <a:cs typeface="Times New Roman" pitchFamily="18" charset="0"/>
              </a:rPr>
              <a:t>Т</a:t>
            </a:r>
            <a:r>
              <a:rPr lang="en-US" i="1" dirty="0" err="1">
                <a:latin typeface="Times New Roman" pitchFamily="18" charset="0"/>
                <a:cs typeface="Times New Roman" pitchFamily="18" charset="0"/>
              </a:rPr>
              <a:t>үүхийн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сурвалж</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бичиг</a:t>
            </a:r>
            <a:r>
              <a:rPr lang="en-US" i="1" dirty="0">
                <a:latin typeface="Times New Roman" pitchFamily="18" charset="0"/>
                <a:cs typeface="Times New Roman" pitchFamily="18" charset="0"/>
              </a:rPr>
              <a:t>” </a:t>
            </a:r>
            <a:r>
              <a:rPr lang="mn-MN" i="1" dirty="0">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a:t>
            </a:r>
            <a:r>
              <a:rPr lang="en-US" b="1" dirty="0" err="1">
                <a:solidFill>
                  <a:srgbClr val="002060"/>
                </a:solidFill>
                <a:latin typeface="Times New Roman" pitchFamily="18" charset="0"/>
                <a:cs typeface="Times New Roman" pitchFamily="18" charset="0"/>
              </a:rPr>
              <a:t>В.В.Бартольд</a:t>
            </a:r>
            <a:r>
              <a:rPr lang="en-US" b="1" dirty="0">
                <a:solidFill>
                  <a:srgbClr val="002060"/>
                </a:solidFill>
                <a:latin typeface="Times New Roman" pitchFamily="18" charset="0"/>
                <a:cs typeface="Times New Roman" pitchFamily="18" charset="0"/>
              </a:rPr>
              <a:t>)</a:t>
            </a:r>
          </a:p>
          <a:p>
            <a:pPr>
              <a:buNone/>
            </a:pPr>
            <a:endParaRPr lang="en-US" b="1" dirty="0">
              <a:solidFill>
                <a:srgbClr val="002060"/>
              </a:solidFill>
              <a:latin typeface="Times New Roman" pitchFamily="18" charset="0"/>
              <a:cs typeface="Times New Roman" pitchFamily="18" charset="0"/>
            </a:endParaRPr>
          </a:p>
          <a:p>
            <a:pPr algn="just">
              <a:buNone/>
            </a:pPr>
            <a:r>
              <a:rPr lang="mn-MN" i="1"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Төв</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Азийн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бусад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ард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түмний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соёлын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эрдэнэс</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баялаг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монголын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ард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түмний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эрхэм</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хүртээл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болж</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Монгол</a:t>
            </a:r>
            <a:r>
              <a:rPr lang="en-US" i="1" dirty="0">
                <a:latin typeface="Times New Roman" pitchFamily="18" charset="0"/>
                <a:cs typeface="Times New Roman" pitchFamily="18" charset="0"/>
              </a:rPr>
              <a:t> </a:t>
            </a:r>
            <a:r>
              <a:rPr lang="mn-MN" i="1" dirty="0">
                <a:latin typeface="Times New Roman" pitchFamily="18" charset="0"/>
                <a:cs typeface="Times New Roman" pitchFamily="18" charset="0"/>
              </a:rPr>
              <a:t> </a:t>
            </a:r>
            <a:r>
              <a:rPr lang="en-US" i="1" dirty="0" err="1">
                <a:latin typeface="Times New Roman" pitchFamily="18" charset="0"/>
                <a:cs typeface="Times New Roman" pitchFamily="18" charset="0"/>
              </a:rPr>
              <a:t>оронд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өвөрмөц</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соёл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бүрэлдэн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хөгж</a:t>
            </a:r>
            <a:r>
              <a:rPr lang="mn-MN" i="1" dirty="0">
                <a:latin typeface="Times New Roman" pitchFamily="18" charset="0"/>
                <a:cs typeface="Times New Roman" pitchFamily="18" charset="0"/>
              </a:rPr>
              <a:t>сөн</a:t>
            </a:r>
            <a:r>
              <a:rPr lang="en-US" i="1" dirty="0">
                <a:latin typeface="Times New Roman" pitchFamily="18" charset="0"/>
                <a:cs typeface="Times New Roman" pitchFamily="18" charset="0"/>
              </a:rPr>
              <a:t>”</a:t>
            </a:r>
            <a:r>
              <a:rPr lang="mn-MN" i="1" dirty="0">
                <a:latin typeface="Times New Roman" pitchFamily="18" charset="0"/>
                <a:cs typeface="Times New Roman" pitchFamily="18" charset="0"/>
              </a:rPr>
              <a:t>... </a:t>
            </a:r>
          </a:p>
          <a:p>
            <a:pPr>
              <a:buNone/>
            </a:pPr>
            <a:r>
              <a:rPr lang="mn-MN" i="1" dirty="0">
                <a:latin typeface="Times New Roman" pitchFamily="18" charset="0"/>
                <a:cs typeface="Times New Roman" pitchFamily="18" charset="0"/>
              </a:rPr>
              <a:t>					</a:t>
            </a:r>
            <a:r>
              <a:rPr lang="mn-MN" b="1" dirty="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a:t>
            </a:r>
            <a:r>
              <a:rPr lang="mn-MN" b="1" dirty="0">
                <a:solidFill>
                  <a:srgbClr val="002060"/>
                </a:solidFill>
                <a:latin typeface="Times New Roman" pitchFamily="18" charset="0"/>
                <a:cs typeface="Times New Roman" pitchFamily="18" charset="0"/>
              </a:rPr>
              <a:t>Н.Ишжамц</a:t>
            </a:r>
            <a:r>
              <a:rPr lang="en-US" b="1" dirty="0">
                <a:solidFill>
                  <a:srgbClr val="002060"/>
                </a:solidFill>
                <a:latin typeface="Times New Roman" pitchFamily="18" charset="0"/>
                <a:cs typeface="Times New Roman" pitchFamily="18" charset="0"/>
              </a:rPr>
              <a:t>)</a:t>
            </a:r>
          </a:p>
          <a:p>
            <a:pPr>
              <a:buNone/>
            </a:pPr>
            <a:r>
              <a:rPr lang="mn-MN" dirty="0">
                <a:latin typeface="Times New Roman" pitchFamily="18" charset="0"/>
                <a:cs typeface="Times New Roman" pitchFamily="18" charset="0"/>
              </a:rPr>
              <a:t>	</a:t>
            </a:r>
            <a:r>
              <a:rPr lang="en-US" dirty="0">
                <a:latin typeface="Times New Roman" pitchFamily="18" charset="0"/>
                <a:cs typeface="Times New Roman" pitchFamily="18" charset="0"/>
              </a:rPr>
              <a:t>  					</a:t>
            </a:r>
          </a:p>
          <a:p>
            <a:pPr algn="just">
              <a:buNone/>
            </a:pPr>
            <a:r>
              <a:rPr lang="mn-MN" i="1" dirty="0">
                <a:latin typeface="Times New Roman" pitchFamily="18" charset="0"/>
                <a:cs typeface="Times New Roman" pitchFamily="18" charset="0"/>
              </a:rPr>
              <a:t>		</a:t>
            </a:r>
            <a:r>
              <a:rPr lang="mn-MN" dirty="0">
                <a:latin typeface="Times New Roman" pitchFamily="18" charset="0"/>
                <a:cs typeface="Times New Roman" pitchFamily="18" charset="0"/>
              </a:rPr>
              <a:t>М</a:t>
            </a:r>
            <a:r>
              <a:rPr lang="en-US" dirty="0" err="1">
                <a:latin typeface="Times New Roman" pitchFamily="18" charset="0"/>
                <a:cs typeface="Times New Roman" pitchFamily="18" charset="0"/>
              </a:rPr>
              <a:t>онгол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хэлний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болон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алтайн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бүлэгт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хамаарагдах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бусад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хэлнүүдийн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хөгжлийн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түүхтэй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холбогдсон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ерөнхий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тухайлсан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асуудлууд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улмаар</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монгол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түрэг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түрэг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монгол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хэлний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харьцуулсан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судалгаа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хийхэд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эдгээр</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хэрэглэгдэхүүнүүд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хэчнээн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их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холбогдолтой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нь</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ямар</a:t>
            </a:r>
            <a:r>
              <a:rPr lang="en-US" dirty="0">
                <a:latin typeface="Times New Roman" pitchFamily="18" charset="0"/>
                <a:cs typeface="Times New Roman" pitchFamily="18" charset="0"/>
              </a:rPr>
              <a:t> ч </a:t>
            </a:r>
            <a:r>
              <a:rPr lang="en-US" dirty="0" err="1">
                <a:latin typeface="Times New Roman" pitchFamily="18" charset="0"/>
                <a:cs typeface="Times New Roman" pitchFamily="18" charset="0"/>
              </a:rPr>
              <a:t>эргэлзээ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төрүүлэхгүй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тодорхой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зүйл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билээ</a:t>
            </a: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921</TotalTime>
  <Words>854</Words>
  <Application>Microsoft Macintosh PowerPoint</Application>
  <PresentationFormat>On-screen Show (4:3)</PresentationFormat>
  <Paragraphs>89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Schoolbook</vt:lpstr>
      <vt:lpstr>Times New Roman</vt:lpstr>
      <vt:lpstr>Wingdings</vt:lpstr>
      <vt:lpstr>Wingdings 2</vt:lpstr>
      <vt:lpstr>Oriel</vt:lpstr>
      <vt:lpstr>ШИНЖЛЭХ УХААНЫ АКАДЕМИЙН  ХЭЛ ЗОХИОЛЫН ХҮРЭЭЛЭН</vt:lpstr>
      <vt:lpstr>PowerPoint Presentation</vt:lpstr>
      <vt:lpstr>PowerPoint Presentation</vt:lpstr>
      <vt:lpstr>PowerPoint Presentation</vt:lpstr>
      <vt:lpstr>Билгэ хааны дүү, цэргийн жанжин Күлтегинд зориулсан гэрэлт хөшөө</vt:lpstr>
      <vt:lpstr>Түрэг улсын гурван хаанд зөвлөгч байсан мэргэн тоньюкукт зориулсан гэрэлт хөшөө</vt:lpstr>
      <vt:lpstr>Түрэг улсын хаан Билгэ буюу Цэцэн хаан гэж алдаршсан Могилянд зориулсан гэрэлт хөшөө</vt:lpstr>
      <vt:lpstr>Уйгар улсын эхний хаан Пелогийн хүү Моюн-Чурт зориулсан гэрэлт хөшөө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Анхааран сонссонд баярлалаа.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ШИНЖЛЭХ УХААНЫ АКАДЕМИЙН  ХЭЛ ЗОХИОЛЫН ХҮРЭЭЛЭН</dc:title>
  <dc:creator>Enkhbadrah</dc:creator>
  <cp:lastModifiedBy>Bolor </cp:lastModifiedBy>
  <cp:revision>117</cp:revision>
  <dcterms:created xsi:type="dcterms:W3CDTF">2006-08-16T00:00:00Z</dcterms:created>
  <dcterms:modified xsi:type="dcterms:W3CDTF">2024-04-24T15:06:48Z</dcterms:modified>
</cp:coreProperties>
</file>