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64" r:id="rId5"/>
    <p:sldId id="266" r:id="rId6"/>
    <p:sldId id="269" r:id="rId7"/>
    <p:sldId id="270" r:id="rId8"/>
    <p:sldId id="273" r:id="rId9"/>
    <p:sldId id="275" r:id="rId10"/>
    <p:sldId id="276" r:id="rId11"/>
    <p:sldId id="271" r:id="rId12"/>
    <p:sldId id="277" r:id="rId13"/>
    <p:sldId id="278" r:id="rId14"/>
    <p:sldId id="259" r:id="rId15"/>
    <p:sldId id="262" r:id="rId1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5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D0C4788-7D5D-134A-8820-A8014A5A4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3B4AF8C-D908-0D4F-9A33-7884A2873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056CB73-98DC-1248-AFEB-DDD988204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17.04.2024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D153494-760E-264D-94E8-5FDA2F68D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B2549A3-98AA-534C-9414-484734F2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0672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8CD05F7-6BDB-B846-8D02-DB61842C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FF3A138-7E53-6E4F-91A2-8073B768F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41A0F5A-4F86-6D43-A679-954CFD973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17.04.2024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0B1E02F-E115-9841-A203-38ECC56B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B97B976-AC3D-6240-A7E6-3A09D4BC6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581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7FC2EE5B-CCF0-9646-AA6C-A15794D5D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8DDA326-9AD8-0248-AB32-7CB0CEF54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FE000B1-5E44-BE42-9304-AD44742C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17.04.2024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885F11C-B6F2-9549-ACEE-34BCDA719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0448B7-2973-2849-B624-4586032A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830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DC60D1D1-9D9F-6107-5544-82BDD545C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1539" y="28917"/>
            <a:ext cx="3247983" cy="6668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F9084BC0-E7E8-84AE-5BF4-40F1ABC133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1" y="69675"/>
            <a:ext cx="1865243" cy="72825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594E38C-E37C-8658-4CE8-0B53EC9B91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3286" y="-260433"/>
            <a:ext cx="2531507" cy="2531507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1093029-1ED1-D37B-5643-2691DE97E9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71" y="6129742"/>
            <a:ext cx="12184828" cy="728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911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08D326B-BBB6-B74D-8D69-1578CB379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C66AE3D-F7D8-8F4A-937A-024074F8B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43394B5-BD94-2347-91DF-BAA188163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17.04.2024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D073334-99A9-074E-96D5-43D6089E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EFA85EA-C19C-F441-A843-B6C86926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211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520CC87-A434-124E-9652-1480FD26F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0A994C4-E145-BB45-890D-61B5595E8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C8A6B93-EE98-954C-9560-9261255AF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17.04.2024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C2C9D7D-4CA4-0741-A1F9-1A13877EB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A0E5C13-EDD5-4B44-9BBD-B3FBDFC7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846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4BFEE0A-6760-7F42-A405-E6D78826F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A479F52-B6D9-934C-9AAD-6B1E77BF0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FB02E2A-BE8C-FA46-B60F-883B78C61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AC1EEE3-15F8-0148-8095-3066273F8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17.04.2024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0728831-B847-BA40-9BC2-20F09A28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B86C146-586E-BF49-8C20-26DF98447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986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67D05EB-A8DB-7342-B867-34659BF4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26BC90E-D40A-EC49-BA4E-B9C7907EB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797ED58-E727-FF45-925A-838534EBD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E7D7AF8C-7E08-0549-845A-7161BA234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5E8D699-5F7A-164B-9EA5-2ABE2F52D1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A12DB34-CB23-8545-AD1C-0D5EC5B0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17.04.2024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08C2A41-F744-D441-8DF1-9FA6F689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683B9885-9FBC-874E-AE3E-FAC3FABAD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848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CC1FD8C-0C97-674C-A734-5E18DAC9E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6D439C7-06CA-1F45-937E-B3ED746C2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17.04.2024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B054CB0-3462-504A-9F1B-2AD41B772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6F0565D-110B-E74C-99E1-0B9ED7DA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193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C76CFD4-DBA2-1245-8DC2-31E6FA77E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17.04.2024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E89D811-38DC-3D45-BE5D-5C488E5D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64D3600-4C56-F149-AD85-C0A56992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406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7F199AD-A7BA-AA41-A4C7-8300727C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5A41BC7-A722-7D41-BB44-2A80E8BB6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04A0345-9769-EC4A-BEFC-8E792E48B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07ABA62-19F4-EC49-AD07-E9268C692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17.04.2024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25780C5-6D32-304B-A630-383C5A51B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DFDD5F6-4C1C-8D41-881A-9F9FA784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0261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68B7625-703A-B541-8FA0-E5447378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6A7F85C-2478-A94D-98CB-0A3CE0780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F8153E7-F689-2B4B-977D-5AEDFF26A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578E1C3-3EE6-F248-9063-5AFBF3477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17.04.2024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16081FE-F378-2841-9F40-9DF4C58B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D7D8CC5-238D-2642-B0ED-FED5E7016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1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FD07F8D-8271-FF4C-A183-7C891ECB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697078F-C345-E14A-98FE-C9C05D074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9CAC6F7-114C-3845-BCFD-64424FAF0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1B277-44C9-7D4B-AA9A-CBCF8237D462}" type="datetimeFigureOut">
              <a:rPr lang="tr-TR" smtClean="0"/>
              <a:t>17.04.2024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031E15-3D77-7F4C-A832-A4063830A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B644D5C-83A1-A641-8596-B3812627E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130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class.ikcu.edu.tr/" TargetMode="External"/><Relationship Id="rId2" Type="http://schemas.openxmlformats.org/officeDocument/2006/relationships/hyperlink" Target="https://m.class.it.fmi.uni-sofia.bg/?redirect=0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ikc.edu.tr/" TargetMode="External"/><Relationship Id="rId5" Type="http://schemas.openxmlformats.org/officeDocument/2006/relationships/hyperlink" Target="mailto:mehmetemin.bakay@ikc.edu.tr" TargetMode="External"/><Relationship Id="rId4" Type="http://schemas.openxmlformats.org/officeDocument/2006/relationships/hyperlink" Target="https://multiclass.yasar.edu.tr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strategy/priorities-2019-2024/stronger-europe-world_en" TargetMode="External"/><Relationship Id="rId2" Type="http://schemas.openxmlformats.org/officeDocument/2006/relationships/hyperlink" Target="https://international-partnerships.ec.europa.eu/policies/global-gateway_en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84B83893-62D2-D847-8FC9-AFD9C58B8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68" y="389539"/>
            <a:ext cx="2929950" cy="1636283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21C16DDF-9BDD-ED4F-990F-00F8FB36B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42252"/>
            <a:ext cx="477520" cy="137287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99524726-D7B5-BE56-E12A-887815E08CCF}"/>
              </a:ext>
            </a:extLst>
          </p:cNvPr>
          <p:cNvSpPr txBox="1"/>
          <p:nvPr/>
        </p:nvSpPr>
        <p:spPr>
          <a:xfrm>
            <a:off x="821569" y="2170274"/>
            <a:ext cx="10456032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Erasmus</a:t>
            </a:r>
            <a:r>
              <a:rPr lang="tr-TR" sz="28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+ </a:t>
            </a:r>
            <a:r>
              <a:rPr lang="tr-TR" sz="28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Projects</a:t>
            </a:r>
            <a:r>
              <a:rPr lang="tr-TR" sz="28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as a </a:t>
            </a:r>
            <a:r>
              <a:rPr lang="tr-TR" sz="28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Tool</a:t>
            </a:r>
            <a:r>
              <a:rPr lang="tr-TR" sz="28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tr-TR" sz="28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for</a:t>
            </a:r>
            <a:r>
              <a:rPr lang="tr-TR" sz="28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tr-TR" sz="28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Sustainable</a:t>
            </a:r>
            <a:r>
              <a:rPr lang="tr-TR" sz="28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tr-TR" sz="28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Cooperation</a:t>
            </a:r>
            <a:r>
              <a:rPr lang="tr-TR" sz="28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tr-TR" sz="28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within</a:t>
            </a:r>
            <a:r>
              <a:rPr lang="tr-TR" sz="28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tr-TR" sz="28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Higher</a:t>
            </a:r>
            <a:r>
              <a:rPr lang="tr-TR" sz="28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tr-TR" sz="28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Education</a:t>
            </a:r>
            <a:r>
              <a:rPr lang="tr-TR" sz="28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tr-TR" sz="28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Institutions</a:t>
            </a:r>
            <a:endParaRPr lang="tr-TR" sz="2800" b="1" dirty="0">
              <a:effectLst/>
              <a:latin typeface="Helvetica" pitchFamily="2" charset="0"/>
            </a:endParaRPr>
          </a:p>
          <a:p>
            <a:pPr algn="ctr"/>
            <a:endParaRPr lang="tr-TR" b="1" dirty="0">
              <a:latin typeface="Helvetica" pitchFamily="2" charset="0"/>
            </a:endParaRPr>
          </a:p>
          <a:p>
            <a:pPr algn="ctr"/>
            <a:endParaRPr lang="tr-TR" b="1" dirty="0">
              <a:latin typeface="Helvetica" pitchFamily="2" charset="0"/>
            </a:endParaRPr>
          </a:p>
          <a:p>
            <a:pPr algn="ctr"/>
            <a:endParaRPr lang="tr-TR" b="1" dirty="0">
              <a:latin typeface="Helvetica" pitchFamily="2" charset="0"/>
            </a:endParaRPr>
          </a:p>
          <a:p>
            <a:pPr algn="ctr"/>
            <a:r>
              <a:rPr lang="tr-TR" sz="2400" dirty="0" err="1">
                <a:solidFill>
                  <a:srgbClr val="C00000"/>
                </a:solidFill>
              </a:rPr>
              <a:t>Assist</a:t>
            </a:r>
            <a:r>
              <a:rPr lang="tr-TR" sz="2400" dirty="0">
                <a:solidFill>
                  <a:srgbClr val="C00000"/>
                </a:solidFill>
              </a:rPr>
              <a:t>. Prof. Dr. Mehmet Emin BAKAY</a:t>
            </a:r>
          </a:p>
          <a:p>
            <a:pPr algn="ctr"/>
            <a:endParaRPr lang="tr-TR" sz="2400" dirty="0">
              <a:solidFill>
                <a:srgbClr val="C00000"/>
              </a:solidFill>
            </a:endParaRPr>
          </a:p>
          <a:p>
            <a:pPr algn="ctr"/>
            <a:endParaRPr lang="tr-TR" sz="1800" dirty="0">
              <a:solidFill>
                <a:srgbClr val="C00000"/>
              </a:solidFill>
            </a:endParaRPr>
          </a:p>
          <a:p>
            <a:pPr algn="ctr"/>
            <a:r>
              <a:rPr lang="tr-TR" dirty="0">
                <a:latin typeface="Helvetica" pitchFamily="2" charset="0"/>
              </a:rPr>
              <a:t>Trans-</a:t>
            </a:r>
            <a:r>
              <a:rPr lang="tr-TR" dirty="0" err="1">
                <a:latin typeface="Helvetica" pitchFamily="2" charset="0"/>
              </a:rPr>
              <a:t>Altai</a:t>
            </a:r>
            <a:r>
              <a:rPr lang="tr-TR" dirty="0">
                <a:latin typeface="Helvetica" pitchFamily="2" charset="0"/>
              </a:rPr>
              <a:t> </a:t>
            </a:r>
            <a:r>
              <a:rPr lang="tr-TR" dirty="0" err="1">
                <a:latin typeface="Helvetica" pitchFamily="2" charset="0"/>
              </a:rPr>
              <a:t>Sustainability</a:t>
            </a:r>
            <a:r>
              <a:rPr lang="tr-TR" dirty="0">
                <a:latin typeface="Helvetica" pitchFamily="2" charset="0"/>
              </a:rPr>
              <a:t> </a:t>
            </a:r>
            <a:r>
              <a:rPr lang="tr-TR" dirty="0" err="1">
                <a:latin typeface="Helvetica" pitchFamily="2" charset="0"/>
              </a:rPr>
              <a:t>Dialogue</a:t>
            </a:r>
            <a:r>
              <a:rPr lang="tr-TR" dirty="0">
                <a:latin typeface="Helvetica" pitchFamily="2" charset="0"/>
              </a:rPr>
              <a:t> on “SDG16: </a:t>
            </a:r>
            <a:r>
              <a:rPr lang="tr-TR" dirty="0" err="1">
                <a:latin typeface="Helvetica" pitchFamily="2" charset="0"/>
              </a:rPr>
              <a:t>Peace</a:t>
            </a:r>
            <a:r>
              <a:rPr lang="tr-TR" dirty="0">
                <a:latin typeface="Helvetica" pitchFamily="2" charset="0"/>
              </a:rPr>
              <a:t>, </a:t>
            </a:r>
            <a:r>
              <a:rPr lang="tr-TR" dirty="0" err="1">
                <a:latin typeface="Helvetica" pitchFamily="2" charset="0"/>
              </a:rPr>
              <a:t>Justice</a:t>
            </a:r>
            <a:r>
              <a:rPr lang="tr-TR" dirty="0">
                <a:latin typeface="Helvetica" pitchFamily="2" charset="0"/>
              </a:rPr>
              <a:t> </a:t>
            </a:r>
            <a:r>
              <a:rPr lang="tr-TR" dirty="0" err="1">
                <a:latin typeface="Helvetica" pitchFamily="2" charset="0"/>
              </a:rPr>
              <a:t>and</a:t>
            </a:r>
            <a:r>
              <a:rPr lang="tr-TR" dirty="0">
                <a:latin typeface="Helvetica" pitchFamily="2" charset="0"/>
              </a:rPr>
              <a:t> </a:t>
            </a:r>
            <a:r>
              <a:rPr lang="tr-TR" dirty="0" err="1">
                <a:latin typeface="Helvetica" pitchFamily="2" charset="0"/>
              </a:rPr>
              <a:t>Strong</a:t>
            </a:r>
            <a:r>
              <a:rPr lang="tr-TR" dirty="0">
                <a:latin typeface="Helvetica" pitchFamily="2" charset="0"/>
              </a:rPr>
              <a:t> </a:t>
            </a:r>
            <a:r>
              <a:rPr lang="tr-TR" dirty="0" err="1">
                <a:latin typeface="Helvetica" pitchFamily="2" charset="0"/>
              </a:rPr>
              <a:t>Institutions</a:t>
            </a:r>
            <a:endParaRPr lang="tr-TR" dirty="0">
              <a:latin typeface="Helvetica" pitchFamily="2" charset="0"/>
            </a:endParaRPr>
          </a:p>
          <a:p>
            <a:pPr algn="ctr"/>
            <a:endParaRPr lang="tr-TR" dirty="0">
              <a:latin typeface="Helvetica" pitchFamily="2" charset="0"/>
            </a:endParaRPr>
          </a:p>
          <a:p>
            <a:pPr algn="ctr"/>
            <a:r>
              <a:rPr lang="tr-TR" dirty="0" err="1">
                <a:effectLst/>
                <a:latin typeface="Helvetica" pitchFamily="2" charset="0"/>
              </a:rPr>
              <a:t>State</a:t>
            </a:r>
            <a:r>
              <a:rPr lang="tr-TR" dirty="0">
                <a:effectLst/>
                <a:latin typeface="Helvetica" pitchFamily="2" charset="0"/>
              </a:rPr>
              <a:t> </a:t>
            </a:r>
            <a:r>
              <a:rPr lang="tr-TR" dirty="0" err="1">
                <a:effectLst/>
                <a:latin typeface="Helvetica" pitchFamily="2" charset="0"/>
              </a:rPr>
              <a:t>Palace</a:t>
            </a:r>
            <a:endParaRPr lang="tr-TR" dirty="0">
              <a:effectLst/>
              <a:latin typeface="Helvetica" pitchFamily="2" charset="0"/>
            </a:endParaRPr>
          </a:p>
          <a:p>
            <a:pPr algn="ctr"/>
            <a:r>
              <a:rPr lang="tr-TR" dirty="0" err="1">
                <a:effectLst/>
                <a:latin typeface="Helvetica" pitchFamily="2" charset="0"/>
              </a:rPr>
              <a:t>Ulaanbaatar</a:t>
            </a:r>
            <a:r>
              <a:rPr lang="tr-TR" dirty="0">
                <a:effectLst/>
                <a:latin typeface="Helvetica" pitchFamily="2" charset="0"/>
              </a:rPr>
              <a:t>, </a:t>
            </a:r>
            <a:r>
              <a:rPr lang="tr-TR" dirty="0" err="1">
                <a:effectLst/>
                <a:latin typeface="Helvetica" pitchFamily="2" charset="0"/>
              </a:rPr>
              <a:t>Mongolia</a:t>
            </a:r>
            <a:endParaRPr lang="tr-TR" dirty="0">
              <a:effectLst/>
              <a:latin typeface="Helvetica" pitchFamily="2" charset="0"/>
            </a:endParaRPr>
          </a:p>
          <a:p>
            <a:pPr algn="ctr"/>
            <a:r>
              <a:rPr lang="tr-TR" dirty="0">
                <a:effectLst/>
                <a:latin typeface="Helvetica" pitchFamily="2" charset="0"/>
              </a:rPr>
              <a:t>25-26 April 2024</a:t>
            </a:r>
          </a:p>
          <a:p>
            <a:pPr algn="ctr"/>
            <a:endParaRPr lang="tr-TR" sz="1800" dirty="0">
              <a:solidFill>
                <a:srgbClr val="C00000"/>
              </a:solidFill>
            </a:endParaRPr>
          </a:p>
          <a:p>
            <a:pPr algn="ctr"/>
            <a:endParaRPr lang="tr-TR" b="1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325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79DCCC49-7637-6546-94B4-C2C7EBB13320}"/>
              </a:ext>
            </a:extLst>
          </p:cNvPr>
          <p:cNvSpPr/>
          <p:nvPr/>
        </p:nvSpPr>
        <p:spPr>
          <a:xfrm>
            <a:off x="1126672" y="1753766"/>
            <a:ext cx="99386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000"/>
              <a:tabLst>
                <a:tab pos="914400" algn="l"/>
              </a:tabLst>
            </a:pPr>
            <a:r>
              <a:rPr lang="en-GB" kern="100" dirty="0">
                <a:solidFill>
                  <a:srgbClr val="0D0D0D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log frame has been used since 1992 by the EU as a Project planning and implementation tool. The approach itself supports the SDG.</a:t>
            </a:r>
          </a:p>
          <a:p>
            <a:pPr marL="742950" lvl="1" indent="-28575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kern="100" dirty="0">
                <a:solidFill>
                  <a:srgbClr val="0D0D0D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Sustainability of the Project. (Financial, Institutional, Policy)</a:t>
            </a:r>
          </a:p>
          <a:p>
            <a:pPr marL="742950" lvl="1" indent="-28575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kern="100" dirty="0">
                <a:solidFill>
                  <a:srgbClr val="0D0D0D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Gender equality</a:t>
            </a:r>
          </a:p>
          <a:p>
            <a:pPr marL="742950" lvl="1" indent="-28575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kern="100" dirty="0">
                <a:solidFill>
                  <a:srgbClr val="0D0D0D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Partnership</a:t>
            </a:r>
          </a:p>
          <a:p>
            <a:pPr marL="742950" lvl="1" indent="-28575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kern="100" dirty="0">
                <a:solidFill>
                  <a:srgbClr val="0D0D0D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Long term impact</a:t>
            </a:r>
          </a:p>
          <a:p>
            <a:pPr marL="742950" lvl="1" indent="-28575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kern="100" dirty="0">
                <a:solidFill>
                  <a:srgbClr val="0D0D0D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Synergies </a:t>
            </a:r>
          </a:p>
          <a:p>
            <a:pPr marL="742950" lvl="1" indent="-28575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kern="100" dirty="0">
                <a:solidFill>
                  <a:srgbClr val="0D0D0D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KA1, KA2, Horizon2020</a:t>
            </a:r>
          </a:p>
          <a:p>
            <a:pPr marL="742950" lvl="1" indent="-28575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GB" kern="100" dirty="0">
              <a:solidFill>
                <a:srgbClr val="0D0D0D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GB" kern="100" dirty="0">
              <a:solidFill>
                <a:srgbClr val="0D0D0D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GB" kern="100" dirty="0">
              <a:solidFill>
                <a:srgbClr val="0D0D0D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buSzPts val="1000"/>
              <a:tabLst>
                <a:tab pos="914400" algn="l"/>
              </a:tabLst>
            </a:pPr>
            <a:endParaRPr lang="en-GB" kern="100" dirty="0">
              <a:solidFill>
                <a:srgbClr val="0D0D0D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buSzPts val="1000"/>
              <a:tabLst>
                <a:tab pos="914400" algn="l"/>
              </a:tabLst>
            </a:pPr>
            <a:endParaRPr lang="en-GB" kern="100" dirty="0">
              <a:solidFill>
                <a:srgbClr val="0D0D0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F9AD185-E517-D44C-B1B6-92637C488647}"/>
              </a:ext>
            </a:extLst>
          </p:cNvPr>
          <p:cNvSpPr txBox="1"/>
          <p:nvPr/>
        </p:nvSpPr>
        <p:spPr>
          <a:xfrm>
            <a:off x="2133599" y="577906"/>
            <a:ext cx="8166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Logical Framework Approach Supports the Sustainable Goals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BB840E5-C94E-3E40-9A26-4CD01291E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" y="5884433"/>
            <a:ext cx="5748169" cy="973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E1983A1D-C393-6A4F-87DC-B4A9138242F0}"/>
              </a:ext>
            </a:extLst>
          </p:cNvPr>
          <p:cNvSpPr/>
          <p:nvPr/>
        </p:nvSpPr>
        <p:spPr>
          <a:xfrm>
            <a:off x="7171" y="6222836"/>
            <a:ext cx="12184829" cy="635164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34C12792-B8D6-A74B-B6F9-8AE21F685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" y="192517"/>
            <a:ext cx="1504504" cy="8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8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3D00B7BA-8EF0-6FA8-4630-BE1FC2A60F52}"/>
              </a:ext>
            </a:extLst>
          </p:cNvPr>
          <p:cNvSpPr txBox="1"/>
          <p:nvPr/>
        </p:nvSpPr>
        <p:spPr>
          <a:xfrm>
            <a:off x="381124" y="997397"/>
            <a:ext cx="11458575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482090" algn="l"/>
              </a:tabLs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Multicultural Classrooms: Inclusive Learning and Teaching </a:t>
            </a:r>
          </a:p>
          <a:p>
            <a:pPr algn="ctr">
              <a:tabLst>
                <a:tab pos="1482090" algn="l"/>
              </a:tabLs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Higher Education</a:t>
            </a:r>
          </a:p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OBJECTIVE: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the quality and multicultural dimension of Higher Education in Europe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 OBJECTIVES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develop an innovative short-term staff training curriculum, a didactical guideline, and a set of teaching materials for HE teaching staff to manage multicultural and diverse classrooms better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develop an innovative Learning Management System (LMS) for virtual staff training, online courses, and internal communication of the partnership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develop, implement and test short-term staff training courses (online and face-to-face) to develop management skills for multicultural and diverse classes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develop a sustainable dissemination and exploitation strategy to ensure the project results will benefit all higher education organisations in the EU</a:t>
            </a:r>
          </a:p>
          <a:p>
            <a:pPr>
              <a:tabLst>
                <a:tab pos="1482090" algn="l"/>
              </a:tabLst>
            </a:pP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482090" algn="l"/>
              </a:tabLst>
            </a:pP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1482090" algn="l"/>
              </a:tabLst>
            </a:pP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1482090" algn="l"/>
              </a:tabLst>
            </a:pP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1482090" algn="l"/>
              </a:tabLst>
            </a:pP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80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3D00B7BA-8EF0-6FA8-4630-BE1FC2A60F52}"/>
              </a:ext>
            </a:extLst>
          </p:cNvPr>
          <p:cNvSpPr txBox="1"/>
          <p:nvPr/>
        </p:nvSpPr>
        <p:spPr>
          <a:xfrm>
            <a:off x="1707091" y="1977568"/>
            <a:ext cx="1076065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482090" algn="l"/>
              </a:tabLst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Consortium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Izmir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Katip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Çelebi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University (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Türkiye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Coordinator)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Yıldız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Technical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Univeristy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Türkiye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Yaşar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University (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Türkiye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HOGESCHOOL Gent (Belgium)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Universitatea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Transilvania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Brasov (Romania)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Sofia University St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Kliment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Ohridski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(Bulgaria)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Česká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zemědělská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univerzita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Praze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Czech Republic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město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Praha (Czech Republic)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Fundacion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Universidad San Jorge (Spain)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482090" algn="l"/>
              </a:tabLst>
            </a:pP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482090" algn="l"/>
              </a:tabLst>
            </a:pP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1482090" algn="l"/>
              </a:tabLst>
            </a:pP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1482090" algn="l"/>
              </a:tabLst>
            </a:pP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1482090" algn="l"/>
              </a:tabLst>
            </a:pP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1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0860F30-BDEE-A194-5435-1ED0248D38D3}"/>
              </a:ext>
            </a:extLst>
          </p:cNvPr>
          <p:cNvSpPr txBox="1"/>
          <p:nvPr/>
        </p:nvSpPr>
        <p:spPr>
          <a:xfrm>
            <a:off x="278947" y="1061747"/>
            <a:ext cx="60987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To participate in online training course: </a:t>
            </a:r>
            <a:r>
              <a:rPr lang="en-GB" sz="2400" b="1" dirty="0">
                <a:hlinkClick r:id="rId2"/>
              </a:rPr>
              <a:t>https://m.class.it.fmi.uni-sofia.bg/?redirect=0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b="1" dirty="0"/>
              <a:t>To participates in conference 21-22 May 2024</a:t>
            </a:r>
          </a:p>
          <a:p>
            <a:r>
              <a:rPr lang="en-GB" sz="2400" b="1" dirty="0">
                <a:hlinkClick r:id="rId3"/>
              </a:rPr>
              <a:t>https://multiclass.ikcu.edu.tr</a:t>
            </a:r>
            <a:r>
              <a:rPr lang="en-GB" sz="2400" b="1" dirty="0"/>
              <a:t> </a:t>
            </a:r>
          </a:p>
          <a:p>
            <a:endParaRPr lang="en-GB" sz="2400" b="1" dirty="0"/>
          </a:p>
          <a:p>
            <a:r>
              <a:rPr lang="en-GB" sz="2400" b="1" dirty="0"/>
              <a:t>To reach the project website</a:t>
            </a:r>
          </a:p>
          <a:p>
            <a:r>
              <a:rPr lang="en-GB" sz="2400" b="1" dirty="0">
                <a:hlinkClick r:id="rId4"/>
              </a:rPr>
              <a:t>https://multiclass.yasar.edu.tr</a:t>
            </a:r>
            <a:r>
              <a:rPr lang="en-GB" sz="2400" b="1" dirty="0"/>
              <a:t> </a:t>
            </a:r>
          </a:p>
          <a:p>
            <a:endParaRPr lang="en-GB" sz="2400" b="1" dirty="0"/>
          </a:p>
          <a:p>
            <a:endParaRPr lang="en-GB" sz="24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3767CA1-1FDF-77B7-540D-E03ACB071619}"/>
              </a:ext>
            </a:extLst>
          </p:cNvPr>
          <p:cNvSpPr txBox="1"/>
          <p:nvPr/>
        </p:nvSpPr>
        <p:spPr>
          <a:xfrm>
            <a:off x="5794784" y="3847125"/>
            <a:ext cx="600276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/>
              <a:t>Thank</a:t>
            </a:r>
            <a:r>
              <a:rPr lang="tr-TR" sz="2800" b="1" dirty="0"/>
              <a:t> </a:t>
            </a:r>
            <a:r>
              <a:rPr lang="tr-TR" sz="2800" b="1" dirty="0" err="1"/>
              <a:t>you</a:t>
            </a:r>
            <a:r>
              <a:rPr lang="tr-TR" sz="2800" b="1" dirty="0"/>
              <a:t> </a:t>
            </a:r>
            <a:r>
              <a:rPr lang="tr-TR" sz="2800" b="1" dirty="0" err="1"/>
              <a:t>for</a:t>
            </a:r>
            <a:r>
              <a:rPr lang="tr-TR" sz="2800" b="1" dirty="0"/>
              <a:t> </a:t>
            </a:r>
            <a:r>
              <a:rPr lang="tr-TR" sz="2800" b="1" dirty="0" err="1"/>
              <a:t>your</a:t>
            </a:r>
            <a:r>
              <a:rPr lang="tr-TR" sz="2800" b="1" dirty="0"/>
              <a:t> </a:t>
            </a:r>
            <a:r>
              <a:rPr lang="tr-TR" sz="2800" b="1" dirty="0" err="1"/>
              <a:t>attention</a:t>
            </a:r>
            <a:r>
              <a:rPr lang="tr-TR" sz="2800" b="1" dirty="0"/>
              <a:t>.</a:t>
            </a:r>
          </a:p>
          <a:p>
            <a:pPr algn="ctr"/>
            <a:r>
              <a:rPr lang="tr-TR" sz="2800" b="1" dirty="0">
                <a:hlinkClick r:id="rId5"/>
              </a:rPr>
              <a:t>mehmetemin.bakay@ikc.edu.tr</a:t>
            </a:r>
            <a:endParaRPr lang="tr-TR" sz="4000" dirty="0">
              <a:hlinkClick r:id="rId6"/>
            </a:endParaRPr>
          </a:p>
          <a:p>
            <a:pPr algn="ctr"/>
            <a:r>
              <a:rPr lang="tr-TR" sz="4000" dirty="0">
                <a:hlinkClick r:id="rId6"/>
              </a:rPr>
              <a:t>www.ikc.edu.tr</a:t>
            </a:r>
            <a:endParaRPr lang="tr-TR" sz="4000" dirty="0"/>
          </a:p>
          <a:p>
            <a:pPr algn="ctr"/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262024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4DF2700-41FB-DD43-A206-1555853F4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0"/>
            <a:ext cx="5748169" cy="11782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47A22D8-14D8-2942-B197-787336436216}"/>
              </a:ext>
            </a:extLst>
          </p:cNvPr>
          <p:cNvSpPr/>
          <p:nvPr/>
        </p:nvSpPr>
        <p:spPr>
          <a:xfrm flipV="1">
            <a:off x="0" y="0"/>
            <a:ext cx="12184829" cy="768709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EA294DC-A00A-1242-9EEF-B72A90BEA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436660" y="5679738"/>
            <a:ext cx="5748169" cy="11782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3B23C887-C7B8-894D-A1D6-C3DE63E44B3B}"/>
              </a:ext>
            </a:extLst>
          </p:cNvPr>
          <p:cNvSpPr/>
          <p:nvPr/>
        </p:nvSpPr>
        <p:spPr>
          <a:xfrm flipV="1">
            <a:off x="7171" y="6089291"/>
            <a:ext cx="12184829" cy="768709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23AB79B-EDF7-3794-E5B9-1F0DA670B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59" y="2035651"/>
            <a:ext cx="2850776" cy="159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94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etin kutusu 11">
            <a:extLst>
              <a:ext uri="{FF2B5EF4-FFF2-40B4-BE49-F238E27FC236}">
                <a16:creationId xmlns:a16="http://schemas.microsoft.com/office/drawing/2014/main" id="{63C4AAA9-5505-414E-8D62-14AE6217E1B9}"/>
              </a:ext>
            </a:extLst>
          </p:cNvPr>
          <p:cNvSpPr txBox="1"/>
          <p:nvPr/>
        </p:nvSpPr>
        <p:spPr>
          <a:xfrm>
            <a:off x="572071" y="5844021"/>
            <a:ext cx="366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</a:rPr>
              <a:t>SON KISIM, TEŞEKKÜR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84B83893-62D2-D847-8FC9-AFD9C58B8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27" y="2449245"/>
            <a:ext cx="2929950" cy="1636283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21C16DDF-9BDD-ED4F-990F-00F8FB36B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42252"/>
            <a:ext cx="477520" cy="137287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F653353-17E9-7C4F-897E-37AF2699DA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66" r="18149"/>
          <a:stretch/>
        </p:blipFill>
        <p:spPr>
          <a:xfrm>
            <a:off x="3657321" y="0"/>
            <a:ext cx="8534679" cy="689002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C971BEC-91FA-0B46-8B6E-71A664ABC8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>
            <a:off x="3657321" y="-32025"/>
            <a:ext cx="8534678" cy="68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9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79DCCC49-7637-6546-94B4-C2C7EBB13320}"/>
              </a:ext>
            </a:extLst>
          </p:cNvPr>
          <p:cNvSpPr/>
          <p:nvPr/>
        </p:nvSpPr>
        <p:spPr>
          <a:xfrm>
            <a:off x="2400748" y="1461048"/>
            <a:ext cx="913503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EU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addresses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global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challenges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through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international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partnerships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that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uphold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and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promote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European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values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and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interests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and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contribute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to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peace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and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prosperity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in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world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tr-TR" dirty="0">
                <a:solidFill>
                  <a:srgbClr val="26324B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Gateway</a:t>
            </a:r>
            <a:r>
              <a:rPr lang="tr-TR" dirty="0">
                <a:solidFill>
                  <a:srgbClr val="26324B"/>
                </a:solidFill>
                <a:latin typeface="arial" panose="020B0604020202020204" pitchFamily="34" charset="0"/>
              </a:rPr>
              <a:t> 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is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new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European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strategy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boost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smart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clean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secure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links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digital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energy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transport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sectors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strengthen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health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education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research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systems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across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world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endParaRPr lang="tr-TR" b="0" i="0" u="none" strike="noStrike" dirty="0">
              <a:solidFill>
                <a:srgbClr val="26324B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European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Commission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champions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multilateralism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rules-based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global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order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through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more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active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role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stronger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voice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b="0" i="0" u="none" strike="noStrike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tr-TR" dirty="0">
                <a:solidFill>
                  <a:srgbClr val="26324B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 in the world</a:t>
            </a:r>
            <a:r>
              <a:rPr lang="tr-TR" dirty="0">
                <a:solidFill>
                  <a:srgbClr val="26324B"/>
                </a:solidFill>
                <a:latin typeface="arial" panose="020B0604020202020204" pitchFamily="34" charset="0"/>
              </a:rPr>
              <a:t>.</a:t>
            </a:r>
          </a:p>
          <a:p>
            <a:pPr algn="l"/>
            <a:endParaRPr lang="tr-TR" dirty="0">
              <a:solidFill>
                <a:srgbClr val="26324B"/>
              </a:solidFill>
              <a:latin typeface="arial" panose="020B0604020202020204" pitchFamily="34" charset="0"/>
            </a:endParaRPr>
          </a:p>
          <a:p>
            <a:pPr algn="l"/>
            <a:r>
              <a:rPr lang="tr-TR" sz="2800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https</a:t>
            </a:r>
            <a:r>
              <a:rPr lang="tr-TR" sz="280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://</a:t>
            </a:r>
            <a:r>
              <a:rPr lang="tr-TR" sz="2800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international-partnerships.ec.europa.eu</a:t>
            </a:r>
            <a:r>
              <a:rPr lang="tr-TR" sz="280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tr-TR" sz="2800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index_en</a:t>
            </a:r>
            <a:endParaRPr lang="tr-TR" sz="2800" i="0" u="none" strike="noStrike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endParaRPr lang="tr-TR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F9AD185-E517-D44C-B1B6-92637C488647}"/>
              </a:ext>
            </a:extLst>
          </p:cNvPr>
          <p:cNvSpPr txBox="1"/>
          <p:nvPr/>
        </p:nvSpPr>
        <p:spPr>
          <a:xfrm>
            <a:off x="4367603" y="612625"/>
            <a:ext cx="3786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>
                <a:solidFill>
                  <a:srgbClr val="C00000"/>
                </a:solidFill>
              </a:rPr>
              <a:t>European</a:t>
            </a:r>
            <a:r>
              <a:rPr lang="tr-TR" sz="2800" b="1" dirty="0">
                <a:solidFill>
                  <a:srgbClr val="C00000"/>
                </a:solidFill>
              </a:rPr>
              <a:t> </a:t>
            </a:r>
            <a:r>
              <a:rPr lang="tr-TR" sz="2800" b="1" dirty="0" err="1">
                <a:solidFill>
                  <a:srgbClr val="C00000"/>
                </a:solidFill>
              </a:rPr>
              <a:t>Union</a:t>
            </a:r>
            <a:r>
              <a:rPr lang="tr-TR" sz="2800" b="1" dirty="0">
                <a:solidFill>
                  <a:srgbClr val="C00000"/>
                </a:solidFill>
              </a:rPr>
              <a:t> </a:t>
            </a:r>
            <a:r>
              <a:rPr lang="tr-TR" sz="2800" b="1" dirty="0" err="1">
                <a:solidFill>
                  <a:srgbClr val="C00000"/>
                </a:solidFill>
              </a:rPr>
              <a:t>Policy</a:t>
            </a:r>
            <a:endParaRPr lang="tr-TR" sz="2800" b="1" dirty="0">
              <a:solidFill>
                <a:srgbClr val="C00000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BB840E5-C94E-3E40-9A26-4CD01291E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" y="5884433"/>
            <a:ext cx="5748169" cy="973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E1983A1D-C393-6A4F-87DC-B4A9138242F0}"/>
              </a:ext>
            </a:extLst>
          </p:cNvPr>
          <p:cNvSpPr/>
          <p:nvPr/>
        </p:nvSpPr>
        <p:spPr>
          <a:xfrm>
            <a:off x="7171" y="6222836"/>
            <a:ext cx="12184829" cy="635164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34C12792-B8D6-A74B-B6F9-8AE21F685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35" y="192517"/>
            <a:ext cx="1504504" cy="8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51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79DCCC49-7637-6546-94B4-C2C7EBB13320}"/>
              </a:ext>
            </a:extLst>
          </p:cNvPr>
          <p:cNvSpPr/>
          <p:nvPr/>
        </p:nvSpPr>
        <p:spPr>
          <a:xfrm>
            <a:off x="1589315" y="1763486"/>
            <a:ext cx="96255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The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general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objective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of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the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Programme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is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to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support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through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lifelong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learning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the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educational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professional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personal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development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of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people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in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education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training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youth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sport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in Europe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beyond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thereby</a:t>
            </a:r>
            <a:r>
              <a:rPr lang="tr-TR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contributing</a:t>
            </a:r>
            <a:r>
              <a:rPr lang="tr-TR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to</a:t>
            </a:r>
            <a:r>
              <a:rPr lang="tr-TR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sustainable</a:t>
            </a:r>
            <a:r>
              <a:rPr lang="tr-TR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growth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quality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jobs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social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cohesion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to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driving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innovation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to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strengthening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European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identity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active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citizenship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. </a:t>
            </a:r>
            <a:endParaRPr lang="tr-TR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F9AD185-E517-D44C-B1B6-92637C488647}"/>
              </a:ext>
            </a:extLst>
          </p:cNvPr>
          <p:cNvSpPr txBox="1"/>
          <p:nvPr/>
        </p:nvSpPr>
        <p:spPr>
          <a:xfrm>
            <a:off x="2764586" y="947953"/>
            <a:ext cx="5439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err="1">
                <a:solidFill>
                  <a:srgbClr val="C00000"/>
                </a:solidFill>
              </a:rPr>
              <a:t>Erasmus</a:t>
            </a:r>
            <a:r>
              <a:rPr lang="tr-TR" sz="3600" b="1" dirty="0">
                <a:solidFill>
                  <a:srgbClr val="C00000"/>
                </a:solidFill>
              </a:rPr>
              <a:t>+ </a:t>
            </a:r>
            <a:r>
              <a:rPr lang="tr-TR" sz="3600" b="1" dirty="0" err="1">
                <a:solidFill>
                  <a:srgbClr val="C00000"/>
                </a:solidFill>
              </a:rPr>
              <a:t>Programme</a:t>
            </a:r>
            <a:endParaRPr lang="tr-TR" sz="3600" b="1" dirty="0">
              <a:solidFill>
                <a:srgbClr val="C00000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BB840E5-C94E-3E40-9A26-4CD01291E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" y="5646840"/>
            <a:ext cx="5748169" cy="973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E1983A1D-C393-6A4F-87DC-B4A9138242F0}"/>
              </a:ext>
            </a:extLst>
          </p:cNvPr>
          <p:cNvSpPr/>
          <p:nvPr/>
        </p:nvSpPr>
        <p:spPr>
          <a:xfrm>
            <a:off x="7171" y="5985243"/>
            <a:ext cx="12184829" cy="635164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34C12792-B8D6-A74B-B6F9-8AE21F685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" y="192517"/>
            <a:ext cx="1504504" cy="8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52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79DCCC49-7637-6546-94B4-C2C7EBB13320}"/>
              </a:ext>
            </a:extLst>
          </p:cNvPr>
          <p:cNvSpPr/>
          <p:nvPr/>
        </p:nvSpPr>
        <p:spPr>
          <a:xfrm>
            <a:off x="2133600" y="1259441"/>
            <a:ext cx="89198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tr-TR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promote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learning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mobility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individuals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groups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as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well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as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cooperation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quality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inclusion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equity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excellence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creativity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innovation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at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level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organisations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policies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field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education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training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tr-TR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promote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non-formal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informal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learning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mobility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active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participation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among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young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people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as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well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as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cooperation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quality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inclusion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creativity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innovation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at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level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organisations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policies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field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youth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tr-TR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promote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learning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mobility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sport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staff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as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well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as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cooperation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quality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inclusion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creativity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innovation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at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level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sport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organisations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sport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policies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F9AD185-E517-D44C-B1B6-92637C488647}"/>
              </a:ext>
            </a:extLst>
          </p:cNvPr>
          <p:cNvSpPr txBox="1"/>
          <p:nvPr/>
        </p:nvSpPr>
        <p:spPr>
          <a:xfrm>
            <a:off x="3035448" y="577906"/>
            <a:ext cx="5439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>
                <a:solidFill>
                  <a:srgbClr val="C00000"/>
                </a:solidFill>
              </a:rPr>
              <a:t>Spesific</a:t>
            </a:r>
            <a:r>
              <a:rPr lang="tr-TR" sz="2800" b="1" dirty="0">
                <a:solidFill>
                  <a:srgbClr val="C00000"/>
                </a:solidFill>
              </a:rPr>
              <a:t> </a:t>
            </a:r>
            <a:r>
              <a:rPr lang="tr-TR" sz="2800" b="1" dirty="0" err="1">
                <a:solidFill>
                  <a:srgbClr val="C00000"/>
                </a:solidFill>
              </a:rPr>
              <a:t>Objectives</a:t>
            </a:r>
            <a:r>
              <a:rPr lang="tr-TR" sz="2800" b="1" dirty="0">
                <a:solidFill>
                  <a:srgbClr val="C00000"/>
                </a:solidFill>
              </a:rPr>
              <a:t> of </a:t>
            </a:r>
            <a:r>
              <a:rPr lang="tr-TR" sz="2800" b="1" dirty="0" err="1">
                <a:solidFill>
                  <a:srgbClr val="C00000"/>
                </a:solidFill>
              </a:rPr>
              <a:t>Erasmus</a:t>
            </a:r>
            <a:r>
              <a:rPr lang="tr-TR" sz="2800" b="1" dirty="0">
                <a:solidFill>
                  <a:srgbClr val="C00000"/>
                </a:solidFill>
              </a:rPr>
              <a:t>+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BB840E5-C94E-3E40-9A26-4CD01291E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" y="5884433"/>
            <a:ext cx="5748169" cy="973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E1983A1D-C393-6A4F-87DC-B4A9138242F0}"/>
              </a:ext>
            </a:extLst>
          </p:cNvPr>
          <p:cNvSpPr/>
          <p:nvPr/>
        </p:nvSpPr>
        <p:spPr>
          <a:xfrm>
            <a:off x="7171" y="6222836"/>
            <a:ext cx="12184829" cy="635164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34C12792-B8D6-A74B-B6F9-8AE21F685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" y="192517"/>
            <a:ext cx="1504504" cy="8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7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79DCCC49-7637-6546-94B4-C2C7EBB13320}"/>
              </a:ext>
            </a:extLst>
          </p:cNvPr>
          <p:cNvSpPr/>
          <p:nvPr/>
        </p:nvSpPr>
        <p:spPr>
          <a:xfrm>
            <a:off x="2133600" y="1962901"/>
            <a:ext cx="7924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500"/>
              </a:spcBef>
            </a:pPr>
            <a:r>
              <a:rPr lang="en-GB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aim is to promote internationalisation, academic excellence, and higher education cooperation while </a:t>
            </a:r>
            <a:r>
              <a:rPr lang="en-GB" sz="1800" b="1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supporting the personal and professional development of individuals from Third Countries</a:t>
            </a:r>
            <a:r>
              <a:rPr lang="en-GB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kern="0" dirty="0">
                <a:solidFill>
                  <a:srgbClr val="0D0D0D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Erasmus+</a:t>
            </a:r>
            <a:r>
              <a:rPr lang="en-GB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offer valuable opportunities for mobility, networking, and </a:t>
            </a:r>
            <a:r>
              <a:rPr lang="en-GB" sz="1800" b="1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collaboration across borders.</a:t>
            </a:r>
            <a:endParaRPr lang="en-GB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buAutoNum type="arabicPeriod"/>
              <a:tabLst>
                <a:tab pos="457200" algn="l"/>
              </a:tabLst>
            </a:pPr>
            <a:r>
              <a:rPr lang="en-GB" sz="1800" b="1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Mobility and Cultural Exchange</a:t>
            </a:r>
          </a:p>
          <a:p>
            <a:pPr marL="342900" lvl="0" indent="-342900" algn="just">
              <a:buAutoNum type="arabicPeriod"/>
              <a:tabLst>
                <a:tab pos="457200" algn="l"/>
              </a:tabLst>
            </a:pPr>
            <a:r>
              <a:rPr lang="tr-TR" sz="1800" b="1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Networking </a:t>
            </a:r>
            <a:r>
              <a:rPr lang="tr-TR" sz="1800" b="1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and</a:t>
            </a:r>
            <a:r>
              <a:rPr lang="tr-TR" sz="1800" b="1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Collaboration</a:t>
            </a:r>
          </a:p>
          <a:p>
            <a:pPr marL="342900" lvl="0" indent="-342900" algn="just">
              <a:buAutoNum type="arabicPeriod"/>
              <a:tabLst>
                <a:tab pos="457200" algn="l"/>
              </a:tabLst>
            </a:pPr>
            <a:r>
              <a:rPr lang="tr-TR" sz="1800" b="1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Capacity</a:t>
            </a:r>
            <a:r>
              <a:rPr lang="tr-TR" sz="1800" b="1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b="1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Building</a:t>
            </a:r>
            <a:endParaRPr lang="tr-TR" sz="1800" b="1" dirty="0">
              <a:solidFill>
                <a:srgbClr val="0D0D0D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buAutoNum type="arabicPeriod"/>
              <a:tabLst>
                <a:tab pos="457200" algn="l"/>
              </a:tabLst>
            </a:pPr>
            <a:r>
              <a:rPr lang="tr-TR" sz="1800" b="1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Research</a:t>
            </a:r>
            <a:r>
              <a:rPr lang="tr-TR" sz="1800" b="1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b="1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and</a:t>
            </a:r>
            <a:r>
              <a:rPr lang="tr-TR" sz="1800" b="1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b="1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Innovation</a:t>
            </a:r>
            <a:endParaRPr lang="en-GB" sz="1800" b="1" dirty="0">
              <a:solidFill>
                <a:srgbClr val="0D0D0D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F9AD185-E517-D44C-B1B6-92637C488647}"/>
              </a:ext>
            </a:extLst>
          </p:cNvPr>
          <p:cNvSpPr txBox="1"/>
          <p:nvPr/>
        </p:nvSpPr>
        <p:spPr>
          <a:xfrm>
            <a:off x="2133600" y="577906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>
                <a:solidFill>
                  <a:srgbClr val="C00000"/>
                </a:solidFill>
              </a:rPr>
              <a:t>Erasmus</a:t>
            </a:r>
            <a:r>
              <a:rPr lang="tr-TR" sz="2800" b="1" dirty="0">
                <a:solidFill>
                  <a:srgbClr val="C00000"/>
                </a:solidFill>
              </a:rPr>
              <a:t>+ </a:t>
            </a:r>
            <a:r>
              <a:rPr lang="tr-TR" sz="2800" b="1" dirty="0" err="1">
                <a:solidFill>
                  <a:srgbClr val="C00000"/>
                </a:solidFill>
              </a:rPr>
              <a:t>Opportunities</a:t>
            </a:r>
            <a:r>
              <a:rPr lang="tr-TR" sz="2800" b="1" dirty="0">
                <a:solidFill>
                  <a:srgbClr val="C00000"/>
                </a:solidFill>
              </a:rPr>
              <a:t> </a:t>
            </a:r>
            <a:r>
              <a:rPr lang="tr-TR" sz="2800" b="1" dirty="0" err="1">
                <a:solidFill>
                  <a:srgbClr val="C00000"/>
                </a:solidFill>
              </a:rPr>
              <a:t>for</a:t>
            </a:r>
            <a:r>
              <a:rPr lang="tr-TR" sz="2800" b="1" dirty="0">
                <a:solidFill>
                  <a:srgbClr val="C00000"/>
                </a:solidFill>
              </a:rPr>
              <a:t> Third </a:t>
            </a:r>
            <a:r>
              <a:rPr lang="tr-TR" sz="2800" b="1" dirty="0" err="1">
                <a:solidFill>
                  <a:srgbClr val="C00000"/>
                </a:solidFill>
              </a:rPr>
              <a:t>Countries</a:t>
            </a:r>
            <a:r>
              <a:rPr lang="tr-TR" sz="2800" b="1" dirty="0">
                <a:solidFill>
                  <a:srgbClr val="C00000"/>
                </a:solidFill>
              </a:rPr>
              <a:t> Not </a:t>
            </a:r>
            <a:r>
              <a:rPr lang="tr-TR" sz="2800" b="1" dirty="0" err="1">
                <a:solidFill>
                  <a:srgbClr val="C00000"/>
                </a:solidFill>
              </a:rPr>
              <a:t>Associated</a:t>
            </a:r>
            <a:r>
              <a:rPr lang="tr-TR" sz="2800" b="1" dirty="0">
                <a:solidFill>
                  <a:srgbClr val="C00000"/>
                </a:solidFill>
              </a:rPr>
              <a:t> </a:t>
            </a:r>
            <a:r>
              <a:rPr lang="tr-TR" sz="2800" b="1" dirty="0" err="1">
                <a:solidFill>
                  <a:srgbClr val="C00000"/>
                </a:solidFill>
              </a:rPr>
              <a:t>to</a:t>
            </a:r>
            <a:r>
              <a:rPr lang="tr-TR" sz="2800" b="1" dirty="0">
                <a:solidFill>
                  <a:srgbClr val="C00000"/>
                </a:solidFill>
              </a:rPr>
              <a:t> </a:t>
            </a:r>
            <a:r>
              <a:rPr lang="tr-TR" sz="2800" b="1" dirty="0" err="1">
                <a:solidFill>
                  <a:srgbClr val="C00000"/>
                </a:solidFill>
              </a:rPr>
              <a:t>the</a:t>
            </a:r>
            <a:r>
              <a:rPr lang="tr-TR" sz="2800" b="1" dirty="0">
                <a:solidFill>
                  <a:srgbClr val="C00000"/>
                </a:solidFill>
              </a:rPr>
              <a:t> </a:t>
            </a:r>
            <a:r>
              <a:rPr lang="tr-TR" sz="2800" b="1" dirty="0" err="1">
                <a:solidFill>
                  <a:srgbClr val="C00000"/>
                </a:solidFill>
              </a:rPr>
              <a:t>Programme</a:t>
            </a:r>
            <a:endParaRPr lang="tr-TR" sz="2800" b="1" dirty="0">
              <a:solidFill>
                <a:srgbClr val="C00000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BB840E5-C94E-3E40-9A26-4CD01291E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" y="5884433"/>
            <a:ext cx="5748169" cy="973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E1983A1D-C393-6A4F-87DC-B4A9138242F0}"/>
              </a:ext>
            </a:extLst>
          </p:cNvPr>
          <p:cNvSpPr/>
          <p:nvPr/>
        </p:nvSpPr>
        <p:spPr>
          <a:xfrm>
            <a:off x="7171" y="6222836"/>
            <a:ext cx="12184829" cy="635164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34C12792-B8D6-A74B-B6F9-8AE21F685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" y="192517"/>
            <a:ext cx="1504504" cy="8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48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79DCCC49-7637-6546-94B4-C2C7EBB13320}"/>
              </a:ext>
            </a:extLst>
          </p:cNvPr>
          <p:cNvSpPr/>
          <p:nvPr/>
        </p:nvSpPr>
        <p:spPr>
          <a:xfrm>
            <a:off x="1293480" y="1150259"/>
            <a:ext cx="99386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318770" algn="l"/>
              </a:tabLst>
            </a:pPr>
            <a:endParaRPr lang="tr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tabLst>
                <a:tab pos="318770" algn="l"/>
              </a:tabLst>
            </a:pPr>
            <a:r>
              <a:rPr lang="tr-TR" sz="1800" b="1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5. </a:t>
            </a:r>
            <a:r>
              <a:rPr lang="tr-TR" sz="1800" b="1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Promotion</a:t>
            </a:r>
            <a:r>
              <a:rPr lang="tr-TR" sz="1800" b="1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of </a:t>
            </a:r>
            <a:r>
              <a:rPr lang="tr-TR" sz="1800" b="1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Sustainable</a:t>
            </a:r>
            <a:r>
              <a:rPr lang="tr-TR" sz="1800" b="1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Development </a:t>
            </a:r>
            <a:r>
              <a:rPr lang="tr-TR" sz="1800" b="1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Goals</a:t>
            </a:r>
            <a:r>
              <a:rPr lang="tr-TR" sz="1800" b="1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(</a:t>
            </a:r>
            <a:r>
              <a:rPr lang="tr-TR" sz="1800" b="1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SDGs</a:t>
            </a:r>
            <a:r>
              <a:rPr lang="tr-TR" sz="1800" b="1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):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Erasmus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activities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align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with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United Nations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Sustainable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Development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Goals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(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SDGs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)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by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addressing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issues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such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as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quality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education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(SDG 4),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gender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equality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(SDG 5),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sustainable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cities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and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communities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(SDG 11),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and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partnerships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for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goals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(SDG 17).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By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integrating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sustainability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principles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into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education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research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and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cooperation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Erasmus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contributes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to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achievement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of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SDGs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and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creation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of a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more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sustainable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world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</a:t>
            </a:r>
          </a:p>
          <a:p>
            <a:pPr lvl="0">
              <a:tabLst>
                <a:tab pos="318770" algn="l"/>
              </a:tabLst>
            </a:pPr>
            <a:endParaRPr lang="tr-TR" dirty="0">
              <a:solidFill>
                <a:srgbClr val="0D0D0D"/>
              </a:solidFill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318770" algn="l"/>
              </a:tabLst>
            </a:pP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Erasmus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contributes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to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long-term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sustainability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and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quality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of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higher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education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systems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worldwide</a:t>
            </a:r>
            <a:r>
              <a:rPr lang="tr-TR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tabLst>
                <a:tab pos="318770" algn="l"/>
              </a:tabLst>
            </a:pPr>
            <a:endParaRPr lang="tr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tabLst>
                <a:tab pos="318770" algn="l"/>
              </a:tabLst>
            </a:pPr>
            <a:endParaRPr lang="tr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BB840E5-C94E-3E40-9A26-4CD01291E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" y="5884433"/>
            <a:ext cx="5748169" cy="973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E1983A1D-C393-6A4F-87DC-B4A9138242F0}"/>
              </a:ext>
            </a:extLst>
          </p:cNvPr>
          <p:cNvSpPr/>
          <p:nvPr/>
        </p:nvSpPr>
        <p:spPr>
          <a:xfrm>
            <a:off x="7171" y="6222836"/>
            <a:ext cx="12184829" cy="635164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34C12792-B8D6-A74B-B6F9-8AE21F685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" y="192517"/>
            <a:ext cx="1504504" cy="8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94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79DCCC49-7637-6546-94B4-C2C7EBB13320}"/>
              </a:ext>
            </a:extLst>
          </p:cNvPr>
          <p:cNvSpPr/>
          <p:nvPr/>
        </p:nvSpPr>
        <p:spPr>
          <a:xfrm>
            <a:off x="1126672" y="1647216"/>
            <a:ext cx="99386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tr-TR" b="1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tr-TR" b="1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Capacity</a:t>
            </a:r>
            <a:r>
              <a:rPr lang="tr-TR" b="1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Building</a:t>
            </a:r>
            <a:r>
              <a:rPr lang="tr-TR" b="1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b="1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tr-TR" b="1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tr-TR" b="1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(CBHE)</a:t>
            </a:r>
            <a:endParaRPr lang="tr-TR" kern="100" dirty="0">
              <a:solidFill>
                <a:srgbClr val="0D0D0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CBHE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modernize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Partner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kern="100" dirty="0">
              <a:solidFill>
                <a:srgbClr val="0D0D0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curriculum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assurance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governance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reforms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modernization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teaching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kern="100" dirty="0">
              <a:solidFill>
                <a:srgbClr val="0D0D0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typically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involve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consortia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universities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Partner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achieve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common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kern="100" dirty="0">
              <a:solidFill>
                <a:srgbClr val="0D0D0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Funding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various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staff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curricula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improvements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kern="100" dirty="0">
              <a:solidFill>
                <a:srgbClr val="0D0D0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F9AD185-E517-D44C-B1B6-92637C488647}"/>
              </a:ext>
            </a:extLst>
          </p:cNvPr>
          <p:cNvSpPr txBox="1"/>
          <p:nvPr/>
        </p:nvSpPr>
        <p:spPr>
          <a:xfrm>
            <a:off x="2133600" y="974598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Some of the Programmes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BB840E5-C94E-3E40-9A26-4CD01291E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" y="5884433"/>
            <a:ext cx="5748169" cy="973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E1983A1D-C393-6A4F-87DC-B4A9138242F0}"/>
              </a:ext>
            </a:extLst>
          </p:cNvPr>
          <p:cNvSpPr/>
          <p:nvPr/>
        </p:nvSpPr>
        <p:spPr>
          <a:xfrm>
            <a:off x="7171" y="6222836"/>
            <a:ext cx="12184829" cy="635164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34C12792-B8D6-A74B-B6F9-8AE21F685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" y="192517"/>
            <a:ext cx="1504504" cy="8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4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79DCCC49-7637-6546-94B4-C2C7EBB13320}"/>
              </a:ext>
            </a:extLst>
          </p:cNvPr>
          <p:cNvSpPr/>
          <p:nvPr/>
        </p:nvSpPr>
        <p:spPr>
          <a:xfrm>
            <a:off x="1126672" y="1371137"/>
            <a:ext cx="99386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457200" algn="l"/>
              </a:tabLst>
            </a:pPr>
            <a:r>
              <a:rPr lang="tr-TR" b="1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Jean </a:t>
            </a:r>
            <a:r>
              <a:rPr lang="tr-TR" b="1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Monnet</a:t>
            </a:r>
            <a:r>
              <a:rPr lang="tr-TR" b="1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endParaRPr lang="tr-TR" kern="100" dirty="0">
              <a:solidFill>
                <a:srgbClr val="0D0D0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Jean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Monnet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promote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excellence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teaching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reflection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integration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kern="100" dirty="0">
              <a:solidFill>
                <a:srgbClr val="0D0D0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Jean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Monnet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Chairs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teaching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positions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experts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Union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Jean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Monnet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offering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courses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Jean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Monnet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Centers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Excellence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promoting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outreach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Associations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encouraging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networking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collaboration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institutions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kern="100" dirty="0">
              <a:solidFill>
                <a:srgbClr val="0D0D0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foster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understanding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integration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EU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policies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EU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institutions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kern="100" dirty="0">
              <a:solidFill>
                <a:srgbClr val="0D0D0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BB840E5-C94E-3E40-9A26-4CD01291E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" y="5884433"/>
            <a:ext cx="5748169" cy="973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E1983A1D-C393-6A4F-87DC-B4A9138242F0}"/>
              </a:ext>
            </a:extLst>
          </p:cNvPr>
          <p:cNvSpPr/>
          <p:nvPr/>
        </p:nvSpPr>
        <p:spPr>
          <a:xfrm>
            <a:off x="7171" y="6222836"/>
            <a:ext cx="12184829" cy="635164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34C12792-B8D6-A74B-B6F9-8AE21F685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" y="192517"/>
            <a:ext cx="1504504" cy="8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63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79DCCC49-7637-6546-94B4-C2C7EBB13320}"/>
              </a:ext>
            </a:extLst>
          </p:cNvPr>
          <p:cNvSpPr/>
          <p:nvPr/>
        </p:nvSpPr>
        <p:spPr>
          <a:xfrm>
            <a:off x="1126672" y="1032734"/>
            <a:ext cx="99386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457200" algn="l"/>
              </a:tabLst>
            </a:pPr>
            <a:r>
              <a:rPr lang="tr-TR" b="1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Erasmus</a:t>
            </a:r>
            <a:r>
              <a:rPr lang="tr-TR" b="1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Mundus</a:t>
            </a:r>
            <a:r>
              <a:rPr lang="tr-TR" b="1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Joint</a:t>
            </a:r>
            <a:r>
              <a:rPr lang="tr-TR" b="1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Master </a:t>
            </a:r>
            <a:r>
              <a:rPr lang="tr-TR" b="1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Degrees</a:t>
            </a:r>
            <a:r>
              <a:rPr lang="tr-TR" b="1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(EMJMD)</a:t>
            </a:r>
            <a:endParaRPr lang="tr-TR" kern="100" dirty="0">
              <a:solidFill>
                <a:srgbClr val="0D0D0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EMJMD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offer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Master's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delivered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consortia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institutions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kern="100" dirty="0">
              <a:solidFill>
                <a:srgbClr val="0D0D0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typically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involve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periods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at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least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award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joint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degrees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kern="100" dirty="0">
              <a:solidFill>
                <a:srgbClr val="0D0D0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Scholarships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tuition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installation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living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expenses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selected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Partner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kern="100" dirty="0">
              <a:solidFill>
                <a:srgbClr val="0D0D0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EMJMDs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academic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disciplines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designed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high-quality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internationally-oriented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tr-TR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endParaRPr lang="tr-TR" kern="0" dirty="0">
              <a:solidFill>
                <a:srgbClr val="0D0D0D"/>
              </a:solidFill>
              <a:latin typeface="Segoe UI" panose="020B05020402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programs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promote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internationalization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academic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excellence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cooperation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supporting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personal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professional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individuals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Third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offer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valuable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opportunities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mobility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networking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collaboration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across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kern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borders</a:t>
            </a:r>
            <a:r>
              <a:rPr lang="tr-TR" sz="1800" kern="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endParaRPr lang="tr-TR" kern="100" dirty="0">
              <a:solidFill>
                <a:srgbClr val="0D0D0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BB840E5-C94E-3E40-9A26-4CD01291E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" y="5884433"/>
            <a:ext cx="5748169" cy="973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E1983A1D-C393-6A4F-87DC-B4A9138242F0}"/>
              </a:ext>
            </a:extLst>
          </p:cNvPr>
          <p:cNvSpPr/>
          <p:nvPr/>
        </p:nvSpPr>
        <p:spPr>
          <a:xfrm>
            <a:off x="7171" y="6222836"/>
            <a:ext cx="12184829" cy="635164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34C12792-B8D6-A74B-B6F9-8AE21F685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" y="192517"/>
            <a:ext cx="1504504" cy="8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34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1132</Words>
  <Application>Microsoft Macintosh PowerPoint</Application>
  <PresentationFormat>Geniş ekran</PresentationFormat>
  <Paragraphs>107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27" baseType="lpstr">
      <vt:lpstr>Aptos</vt:lpstr>
      <vt:lpstr>Arial</vt:lpstr>
      <vt:lpstr>Arial</vt:lpstr>
      <vt:lpstr>Calibri</vt:lpstr>
      <vt:lpstr>Calibri Light</vt:lpstr>
      <vt:lpstr>Helvetica</vt:lpstr>
      <vt:lpstr>Open Sans</vt:lpstr>
      <vt:lpstr>Segoe UI</vt:lpstr>
      <vt:lpstr>Symbol</vt:lpstr>
      <vt:lpstr>Times New Roman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Emin Bakay</cp:lastModifiedBy>
  <cp:revision>20</cp:revision>
  <dcterms:created xsi:type="dcterms:W3CDTF">2020-03-04T08:21:28Z</dcterms:created>
  <dcterms:modified xsi:type="dcterms:W3CDTF">2024-04-17T19:06:48Z</dcterms:modified>
</cp:coreProperties>
</file>